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77" r:id="rId2"/>
    <p:sldId id="307" r:id="rId3"/>
    <p:sldId id="334" r:id="rId4"/>
    <p:sldId id="325" r:id="rId5"/>
    <p:sldId id="330" r:id="rId6"/>
    <p:sldId id="327" r:id="rId7"/>
    <p:sldId id="328" r:id="rId8"/>
    <p:sldId id="308" r:id="rId9"/>
    <p:sldId id="300" r:id="rId10"/>
    <p:sldId id="295" r:id="rId11"/>
    <p:sldId id="331" r:id="rId12"/>
    <p:sldId id="310" r:id="rId13"/>
    <p:sldId id="320" r:id="rId14"/>
    <p:sldId id="311" r:id="rId15"/>
    <p:sldId id="321" r:id="rId16"/>
    <p:sldId id="301" r:id="rId17"/>
    <p:sldId id="312" r:id="rId18"/>
    <p:sldId id="326" r:id="rId19"/>
    <p:sldId id="313" r:id="rId20"/>
    <p:sldId id="347" r:id="rId21"/>
    <p:sldId id="336" r:id="rId22"/>
    <p:sldId id="338" r:id="rId23"/>
    <p:sldId id="337" r:id="rId24"/>
    <p:sldId id="332" r:id="rId25"/>
    <p:sldId id="344" r:id="rId26"/>
    <p:sldId id="333" r:id="rId27"/>
    <p:sldId id="345" r:id="rId28"/>
    <p:sldId id="305" r:id="rId29"/>
    <p:sldId id="340" r:id="rId30"/>
    <p:sldId id="314" r:id="rId31"/>
    <p:sldId id="346" r:id="rId32"/>
    <p:sldId id="319" r:id="rId33"/>
    <p:sldId id="299" r:id="rId34"/>
    <p:sldId id="318" r:id="rId35"/>
    <p:sldId id="315" r:id="rId36"/>
    <p:sldId id="304" r:id="rId37"/>
    <p:sldId id="279" r:id="rId38"/>
    <p:sldId id="342" r:id="rId39"/>
    <p:sldId id="343" r:id="rId4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EC5F14-1FEA-A053-EF5B-C3E76FA12C99}" name="Breuss  Alexander" initials="BA" userId="S::abreuss@ethz.ch::196e2b74-1ecc-49f6-bd68-b849ec08621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A96"/>
    <a:srgbClr val="1269B0"/>
    <a:srgbClr val="7279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15" autoAdjust="0"/>
    <p:restoredTop sz="86886"/>
  </p:normalViewPr>
  <p:slideViewPr>
    <p:cSldViewPr snapToGrid="0" showGuides="1">
      <p:cViewPr varScale="1">
        <p:scale>
          <a:sx n="117" d="100"/>
          <a:sy n="117" d="100"/>
        </p:scale>
        <p:origin x="880" y="168"/>
      </p:cViewPr>
      <p:guideLst>
        <p:guide orient="horz" pos="2160"/>
        <p:guide pos="3840"/>
      </p:guideLst>
    </p:cSldViewPr>
  </p:slideViewPr>
  <p:outlineViewPr>
    <p:cViewPr>
      <p:scale>
        <a:sx n="33" d="100"/>
        <a:sy n="33" d="100"/>
      </p:scale>
      <p:origin x="0" y="-5216"/>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11" d="100"/>
          <a:sy n="111" d="100"/>
        </p:scale>
        <p:origin x="4746" y="4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AF70A90-CA7E-49EB-AB17-C37FEDD07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5A7711EA-1FBE-4E98-9D43-C2D65C45D0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ABEA4-9216-4FDF-AAE1-D8632908A8EC}" type="datetimeFigureOut">
              <a:rPr lang="de-CH" smtClean="0"/>
              <a:t>10.03.23</a:t>
            </a:fld>
            <a:endParaRPr lang="de-CH"/>
          </a:p>
        </p:txBody>
      </p:sp>
      <p:sp>
        <p:nvSpPr>
          <p:cNvPr id="4" name="Fußzeilenplatzhalter 3">
            <a:extLst>
              <a:ext uri="{FF2B5EF4-FFF2-40B4-BE49-F238E27FC236}">
                <a16:creationId xmlns:a16="http://schemas.microsoft.com/office/drawing/2014/main" id="{82CCD3C8-8930-4E0E-A891-B770724F2B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A7798FB5-86BC-42DA-9D05-F96D484814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685DCD-866D-47AE-A236-118539F53379}" type="slidenum">
              <a:rPr lang="de-CH" smtClean="0"/>
              <a:t>‹#›</a:t>
            </a:fld>
            <a:endParaRPr lang="de-CH"/>
          </a:p>
        </p:txBody>
      </p:sp>
    </p:spTree>
    <p:extLst>
      <p:ext uri="{BB962C8B-B14F-4D97-AF65-F5344CB8AC3E}">
        <p14:creationId xmlns:p14="http://schemas.microsoft.com/office/powerpoint/2010/main" val="142322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A90D-FE7E-41AF-B03D-808D82937CB9}" type="datetimeFigureOut">
              <a:rPr lang="de-CH" smtClean="0"/>
              <a:t>06.03.23</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5DDFD-030C-4D5A-B33E-3A7E7538D2BE}" type="slidenum">
              <a:rPr lang="de-CH" smtClean="0"/>
              <a:t>‹#›</a:t>
            </a:fld>
            <a:endParaRPr lang="de-CH"/>
          </a:p>
        </p:txBody>
      </p:sp>
    </p:spTree>
    <p:extLst>
      <p:ext uri="{BB962C8B-B14F-4D97-AF65-F5344CB8AC3E}">
        <p14:creationId xmlns:p14="http://schemas.microsoft.com/office/powerpoint/2010/main" val="4414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615DDFD-030C-4D5A-B33E-3A7E7538D2BE}" type="slidenum">
              <a:rPr lang="de-CH" smtClean="0"/>
              <a:t>1</a:t>
            </a:fld>
            <a:endParaRPr lang="de-CH"/>
          </a:p>
        </p:txBody>
      </p:sp>
    </p:spTree>
    <p:extLst>
      <p:ext uri="{BB962C8B-B14F-4D97-AF65-F5344CB8AC3E}">
        <p14:creationId xmlns:p14="http://schemas.microsoft.com/office/powerpoint/2010/main" val="3180277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F615DDFD-030C-4D5A-B33E-3A7E7538D2BE}" type="slidenum">
              <a:rPr lang="de-CH" smtClean="0"/>
              <a:t>12</a:t>
            </a:fld>
            <a:endParaRPr lang="de-CH" dirty="0"/>
          </a:p>
        </p:txBody>
      </p:sp>
    </p:spTree>
    <p:extLst>
      <p:ext uri="{BB962C8B-B14F-4D97-AF65-F5344CB8AC3E}">
        <p14:creationId xmlns:p14="http://schemas.microsoft.com/office/powerpoint/2010/main" val="976395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Arial" panose="020B0604020202020204" pitchFamily="34" charset="0"/>
              <a:buNone/>
            </a:pPr>
            <a:r>
              <a:rPr lang="en-GB" b="1" dirty="0"/>
              <a:t>Key point AS</a:t>
            </a:r>
            <a:r>
              <a:rPr lang="en-GB" dirty="0"/>
              <a:t>: Aim of the Data Collection -&gt; Collect different breath rate to give variability to data &amp; Collect data in a controlled environment </a:t>
            </a:r>
          </a:p>
          <a:p>
            <a:endParaRPr lang="en-GB" dirty="0"/>
          </a:p>
          <a:p>
            <a:endParaRPr lang="en-GB" dirty="0"/>
          </a:p>
        </p:txBody>
      </p:sp>
      <p:sp>
        <p:nvSpPr>
          <p:cNvPr id="4" name="Segnaposto numero diapositiva 3"/>
          <p:cNvSpPr>
            <a:spLocks noGrp="1"/>
          </p:cNvSpPr>
          <p:nvPr>
            <p:ph type="sldNum" sz="quarter" idx="5"/>
          </p:nvPr>
        </p:nvSpPr>
        <p:spPr/>
        <p:txBody>
          <a:bodyPr/>
          <a:lstStyle/>
          <a:p>
            <a:fld id="{F615DDFD-030C-4D5A-B33E-3A7E7538D2BE}" type="slidenum">
              <a:rPr lang="de-CH" smtClean="0"/>
              <a:t>13</a:t>
            </a:fld>
            <a:endParaRPr lang="de-CH" dirty="0"/>
          </a:p>
        </p:txBody>
      </p:sp>
    </p:spTree>
    <p:extLst>
      <p:ext uri="{BB962C8B-B14F-4D97-AF65-F5344CB8AC3E}">
        <p14:creationId xmlns:p14="http://schemas.microsoft.com/office/powerpoint/2010/main" val="2565227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a:p>
            <a:pPr marL="285750" indent="-285750">
              <a:buFont typeface="Arial" panose="020B0604020202020204" pitchFamily="34" charset="0"/>
              <a:buChar char="•"/>
            </a:pPr>
            <a:r>
              <a:rPr lang="en-GB" dirty="0"/>
              <a:t>Insert variability in the data </a:t>
            </a:r>
          </a:p>
          <a:p>
            <a:pPr marL="285750" indent="-285750">
              <a:buFont typeface="Arial" panose="020B0604020202020204" pitchFamily="34" charset="0"/>
              <a:buChar char="•"/>
            </a:pPr>
            <a:r>
              <a:rPr lang="en-GB" dirty="0"/>
              <a:t>Study the behaviour of the pressure mattress in a ideal condition</a:t>
            </a:r>
          </a:p>
          <a:p>
            <a:endParaRPr lang="en-GB" dirty="0"/>
          </a:p>
        </p:txBody>
      </p:sp>
      <p:sp>
        <p:nvSpPr>
          <p:cNvPr id="4" name="Segnaposto numero diapositiva 3"/>
          <p:cNvSpPr>
            <a:spLocks noGrp="1"/>
          </p:cNvSpPr>
          <p:nvPr>
            <p:ph type="sldNum" sz="quarter" idx="5"/>
          </p:nvPr>
        </p:nvSpPr>
        <p:spPr/>
        <p:txBody>
          <a:bodyPr/>
          <a:lstStyle/>
          <a:p>
            <a:fld id="{F615DDFD-030C-4D5A-B33E-3A7E7538D2BE}" type="slidenum">
              <a:rPr lang="de-CH" smtClean="0"/>
              <a:t>14</a:t>
            </a:fld>
            <a:endParaRPr lang="de-CH" dirty="0"/>
          </a:p>
        </p:txBody>
      </p:sp>
    </p:spTree>
    <p:extLst>
      <p:ext uri="{BB962C8B-B14F-4D97-AF65-F5344CB8AC3E}">
        <p14:creationId xmlns:p14="http://schemas.microsoft.com/office/powerpoint/2010/main" val="555640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egnaposto numero diapositiva 3"/>
          <p:cNvSpPr>
            <a:spLocks noGrp="1"/>
          </p:cNvSpPr>
          <p:nvPr>
            <p:ph type="sldNum" sz="quarter" idx="5"/>
          </p:nvPr>
        </p:nvSpPr>
        <p:spPr/>
        <p:txBody>
          <a:bodyPr/>
          <a:lstStyle/>
          <a:p>
            <a:fld id="{F615DDFD-030C-4D5A-B33E-3A7E7538D2BE}" type="slidenum">
              <a:rPr lang="de-CH" smtClean="0"/>
              <a:t>15</a:t>
            </a:fld>
            <a:endParaRPr lang="de-CH" dirty="0"/>
          </a:p>
        </p:txBody>
      </p:sp>
    </p:spTree>
    <p:extLst>
      <p:ext uri="{BB962C8B-B14F-4D97-AF65-F5344CB8AC3E}">
        <p14:creationId xmlns:p14="http://schemas.microsoft.com/office/powerpoint/2010/main" val="4074250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F615DDFD-030C-4D5A-B33E-3A7E7538D2BE}" type="slidenum">
              <a:rPr lang="de-CH" smtClean="0"/>
              <a:t>16</a:t>
            </a:fld>
            <a:endParaRPr lang="de-CH" dirty="0"/>
          </a:p>
        </p:txBody>
      </p:sp>
    </p:spTree>
    <p:extLst>
      <p:ext uri="{BB962C8B-B14F-4D97-AF65-F5344CB8AC3E}">
        <p14:creationId xmlns:p14="http://schemas.microsoft.com/office/powerpoint/2010/main" val="704933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OG: “find” instead of “discover”. ✅</a:t>
            </a:r>
          </a:p>
          <a:p>
            <a:r>
              <a:rPr lang="en-GB" dirty="0"/>
              <a:t>Would be nice to show it also with graphs</a:t>
            </a:r>
          </a:p>
          <a:p>
            <a:endParaRPr lang="en-GB" dirty="0"/>
          </a:p>
          <a:p>
            <a:r>
              <a:rPr lang="en-GB" b="1" dirty="0"/>
              <a:t>Key point AS</a:t>
            </a:r>
            <a:r>
              <a:rPr lang="en-GB" dirty="0"/>
              <a:t>: the idea in this slide is to show the preliminary steps to asset which one could be not be considered as possible channel, we have 1056 and we are looking for the best ones so even exclude the one with just a small amount of information is not relevant </a:t>
            </a:r>
          </a:p>
          <a:p>
            <a:endParaRPr lang="en-GB" dirty="0"/>
          </a:p>
          <a:p>
            <a:r>
              <a:rPr lang="en-GB" dirty="0"/>
              <a:t>fare </a:t>
            </a:r>
            <a:r>
              <a:rPr lang="en-GB" dirty="0" err="1"/>
              <a:t>più</a:t>
            </a:r>
            <a:r>
              <a:rPr lang="en-GB" dirty="0"/>
              <a:t> slide e </a:t>
            </a:r>
            <a:r>
              <a:rPr lang="en-GB" dirty="0" err="1"/>
              <a:t>dividerle</a:t>
            </a:r>
            <a:r>
              <a:rPr lang="en-GB" dirty="0"/>
              <a:t>, </a:t>
            </a:r>
            <a:r>
              <a:rPr lang="en-GB" dirty="0" err="1"/>
              <a:t>riscrivere</a:t>
            </a:r>
            <a:r>
              <a:rPr lang="en-GB" dirty="0"/>
              <a:t> </a:t>
            </a:r>
            <a:r>
              <a:rPr lang="en-GB" dirty="0" err="1"/>
              <a:t>gli</a:t>
            </a:r>
            <a:r>
              <a:rPr lang="en-GB" dirty="0"/>
              <a:t> </a:t>
            </a:r>
            <a:r>
              <a:rPr lang="en-GB" dirty="0" err="1"/>
              <a:t>assi</a:t>
            </a:r>
            <a:r>
              <a:rPr lang="en-GB" dirty="0"/>
              <a:t> e </a:t>
            </a:r>
            <a:r>
              <a:rPr lang="en-GB" dirty="0" err="1"/>
              <a:t>metterli</a:t>
            </a:r>
            <a:r>
              <a:rPr lang="en-GB" dirty="0"/>
              <a:t> </a:t>
            </a:r>
            <a:r>
              <a:rPr lang="en-GB" dirty="0" err="1"/>
              <a:t>consistenti</a:t>
            </a:r>
            <a:endParaRPr lang="en-GB" dirty="0"/>
          </a:p>
          <a:p>
            <a:endParaRPr lang="en-GB" dirty="0"/>
          </a:p>
          <a:p>
            <a:r>
              <a:rPr lang="en-GB" dirty="0" err="1"/>
              <a:t>inserie</a:t>
            </a:r>
            <a:r>
              <a:rPr lang="en-GB" dirty="0"/>
              <a:t> un </a:t>
            </a:r>
            <a:r>
              <a:rPr lang="en-GB" dirty="0" err="1"/>
              <a:t>refernce</a:t>
            </a:r>
            <a:r>
              <a:rPr lang="en-GB" dirty="0"/>
              <a:t> per </a:t>
            </a:r>
            <a:r>
              <a:rPr lang="en-GB" dirty="0" err="1"/>
              <a:t>l'intervallo</a:t>
            </a:r>
            <a:r>
              <a:rPr lang="en-GB" dirty="0"/>
              <a:t> 30%</a:t>
            </a:r>
          </a:p>
          <a:p>
            <a:endParaRPr lang="en-GB" dirty="0"/>
          </a:p>
          <a:p>
            <a:r>
              <a:rPr lang="en-GB" dirty="0"/>
              <a:t>- stationary rather than zero</a:t>
            </a:r>
          </a:p>
          <a:p>
            <a:r>
              <a:rPr lang="en-GB" dirty="0"/>
              <a:t>- confidence typo there in amplitude</a:t>
            </a:r>
          </a:p>
        </p:txBody>
      </p:sp>
      <p:sp>
        <p:nvSpPr>
          <p:cNvPr id="4" name="Slide Number Placeholder 3"/>
          <p:cNvSpPr>
            <a:spLocks noGrp="1"/>
          </p:cNvSpPr>
          <p:nvPr>
            <p:ph type="sldNum" sz="quarter" idx="5"/>
          </p:nvPr>
        </p:nvSpPr>
        <p:spPr/>
        <p:txBody>
          <a:bodyPr/>
          <a:lstStyle/>
          <a:p>
            <a:fld id="{F615DDFD-030C-4D5A-B33E-3A7E7538D2BE}" type="slidenum">
              <a:rPr lang="de-CH" smtClean="0"/>
              <a:t>19</a:t>
            </a:fld>
            <a:endParaRPr lang="de-CH" dirty="0"/>
          </a:p>
        </p:txBody>
      </p:sp>
    </p:spTree>
    <p:extLst>
      <p:ext uri="{BB962C8B-B14F-4D97-AF65-F5344CB8AC3E}">
        <p14:creationId xmlns:p14="http://schemas.microsoft.com/office/powerpoint/2010/main" val="2422926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OG: “find” instead of “discover”. ✅</a:t>
            </a:r>
          </a:p>
          <a:p>
            <a:r>
              <a:rPr lang="en-GB" dirty="0"/>
              <a:t>Would be nice to show it also with graphs</a:t>
            </a:r>
          </a:p>
          <a:p>
            <a:endParaRPr lang="en-GB" dirty="0"/>
          </a:p>
          <a:p>
            <a:r>
              <a:rPr lang="en-GB" b="1" dirty="0"/>
              <a:t>Key point AS</a:t>
            </a:r>
            <a:r>
              <a:rPr lang="en-GB" dirty="0"/>
              <a:t>: the idea in this slide is to show the preliminary steps to asset which one could be not be considered as possible channel, we have 1056 and we are looking for the best ones so even exclude the one with just a small amount of information is not relevant </a:t>
            </a:r>
          </a:p>
          <a:p>
            <a:endParaRPr lang="en-GB" dirty="0"/>
          </a:p>
          <a:p>
            <a:r>
              <a:rPr lang="en-GB" dirty="0"/>
              <a:t>fare </a:t>
            </a:r>
            <a:r>
              <a:rPr lang="en-GB" dirty="0" err="1"/>
              <a:t>più</a:t>
            </a:r>
            <a:r>
              <a:rPr lang="en-GB" dirty="0"/>
              <a:t> slide e </a:t>
            </a:r>
            <a:r>
              <a:rPr lang="en-GB" dirty="0" err="1"/>
              <a:t>dividerle</a:t>
            </a:r>
            <a:r>
              <a:rPr lang="en-GB" dirty="0"/>
              <a:t>, </a:t>
            </a:r>
            <a:r>
              <a:rPr lang="en-GB" dirty="0" err="1"/>
              <a:t>riscrivere</a:t>
            </a:r>
            <a:r>
              <a:rPr lang="en-GB" dirty="0"/>
              <a:t> </a:t>
            </a:r>
            <a:r>
              <a:rPr lang="en-GB" dirty="0" err="1"/>
              <a:t>gli</a:t>
            </a:r>
            <a:r>
              <a:rPr lang="en-GB" dirty="0"/>
              <a:t> </a:t>
            </a:r>
            <a:r>
              <a:rPr lang="en-GB" dirty="0" err="1"/>
              <a:t>assi</a:t>
            </a:r>
            <a:r>
              <a:rPr lang="en-GB" dirty="0"/>
              <a:t> e </a:t>
            </a:r>
            <a:r>
              <a:rPr lang="en-GB" dirty="0" err="1"/>
              <a:t>metterli</a:t>
            </a:r>
            <a:r>
              <a:rPr lang="en-GB" dirty="0"/>
              <a:t> </a:t>
            </a:r>
            <a:r>
              <a:rPr lang="en-GB" dirty="0" err="1"/>
              <a:t>consistenti</a:t>
            </a:r>
            <a:endParaRPr lang="en-GB" dirty="0"/>
          </a:p>
          <a:p>
            <a:endParaRPr lang="en-GB" dirty="0"/>
          </a:p>
          <a:p>
            <a:r>
              <a:rPr lang="en-GB" dirty="0" err="1"/>
              <a:t>inserie</a:t>
            </a:r>
            <a:r>
              <a:rPr lang="en-GB" dirty="0"/>
              <a:t> un </a:t>
            </a:r>
            <a:r>
              <a:rPr lang="en-GB" dirty="0" err="1"/>
              <a:t>refernce</a:t>
            </a:r>
            <a:r>
              <a:rPr lang="en-GB" dirty="0"/>
              <a:t> per </a:t>
            </a:r>
            <a:r>
              <a:rPr lang="en-GB" dirty="0" err="1"/>
              <a:t>l'intervallo</a:t>
            </a:r>
            <a:r>
              <a:rPr lang="en-GB" dirty="0"/>
              <a:t> 30%</a:t>
            </a:r>
          </a:p>
          <a:p>
            <a:endParaRPr lang="en-GB" dirty="0"/>
          </a:p>
          <a:p>
            <a:r>
              <a:rPr lang="en-GB" dirty="0"/>
              <a:t>- stationary rather than zero</a:t>
            </a:r>
          </a:p>
          <a:p>
            <a:r>
              <a:rPr lang="en-GB" dirty="0"/>
              <a:t>- confidence typo there in amplitude</a:t>
            </a:r>
          </a:p>
        </p:txBody>
      </p:sp>
      <p:sp>
        <p:nvSpPr>
          <p:cNvPr id="4" name="Slide Number Placeholder 3"/>
          <p:cNvSpPr>
            <a:spLocks noGrp="1"/>
          </p:cNvSpPr>
          <p:nvPr>
            <p:ph type="sldNum" sz="quarter" idx="5"/>
          </p:nvPr>
        </p:nvSpPr>
        <p:spPr/>
        <p:txBody>
          <a:bodyPr/>
          <a:lstStyle/>
          <a:p>
            <a:fld id="{F615DDFD-030C-4D5A-B33E-3A7E7538D2BE}" type="slidenum">
              <a:rPr lang="de-CH" smtClean="0"/>
              <a:t>20</a:t>
            </a:fld>
            <a:endParaRPr lang="de-CH" dirty="0"/>
          </a:p>
        </p:txBody>
      </p:sp>
    </p:spTree>
    <p:extLst>
      <p:ext uri="{BB962C8B-B14F-4D97-AF65-F5344CB8AC3E}">
        <p14:creationId xmlns:p14="http://schemas.microsoft.com/office/powerpoint/2010/main" val="2963609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OG: “find” instead of “discover”. ✅</a:t>
            </a:r>
          </a:p>
          <a:p>
            <a:r>
              <a:rPr lang="en-GB" dirty="0"/>
              <a:t>Would be nice to show it also with graphs</a:t>
            </a:r>
          </a:p>
          <a:p>
            <a:endParaRPr lang="en-GB" dirty="0"/>
          </a:p>
          <a:p>
            <a:r>
              <a:rPr lang="en-GB" b="1" dirty="0"/>
              <a:t>Key point AS</a:t>
            </a:r>
            <a:r>
              <a:rPr lang="en-GB" dirty="0"/>
              <a:t>: the idea in this slide is to show the preliminary steps to asset which one could be not be considered as possible channel, we have 1056 and we are looking for the best ones so even exclude the one with just a small amount of information is not relevant </a:t>
            </a:r>
          </a:p>
          <a:p>
            <a:endParaRPr lang="en-GB" dirty="0"/>
          </a:p>
          <a:p>
            <a:r>
              <a:rPr lang="en-GB" dirty="0"/>
              <a:t>fare </a:t>
            </a:r>
            <a:r>
              <a:rPr lang="en-GB" dirty="0" err="1"/>
              <a:t>più</a:t>
            </a:r>
            <a:r>
              <a:rPr lang="en-GB" dirty="0"/>
              <a:t> slide e </a:t>
            </a:r>
            <a:r>
              <a:rPr lang="en-GB" dirty="0" err="1"/>
              <a:t>dividerle</a:t>
            </a:r>
            <a:r>
              <a:rPr lang="en-GB" dirty="0"/>
              <a:t>, </a:t>
            </a:r>
            <a:r>
              <a:rPr lang="en-GB" dirty="0" err="1"/>
              <a:t>riscrivere</a:t>
            </a:r>
            <a:r>
              <a:rPr lang="en-GB" dirty="0"/>
              <a:t> </a:t>
            </a:r>
            <a:r>
              <a:rPr lang="en-GB" dirty="0" err="1"/>
              <a:t>gli</a:t>
            </a:r>
            <a:r>
              <a:rPr lang="en-GB" dirty="0"/>
              <a:t> </a:t>
            </a:r>
            <a:r>
              <a:rPr lang="en-GB" dirty="0" err="1"/>
              <a:t>assi</a:t>
            </a:r>
            <a:r>
              <a:rPr lang="en-GB" dirty="0"/>
              <a:t> e </a:t>
            </a:r>
            <a:r>
              <a:rPr lang="en-GB" dirty="0" err="1"/>
              <a:t>metterli</a:t>
            </a:r>
            <a:r>
              <a:rPr lang="en-GB" dirty="0"/>
              <a:t> </a:t>
            </a:r>
            <a:r>
              <a:rPr lang="en-GB" dirty="0" err="1"/>
              <a:t>consistenti</a:t>
            </a:r>
            <a:endParaRPr lang="en-GB" dirty="0"/>
          </a:p>
          <a:p>
            <a:endParaRPr lang="en-GB" dirty="0"/>
          </a:p>
          <a:p>
            <a:r>
              <a:rPr lang="en-GB" dirty="0" err="1"/>
              <a:t>inserie</a:t>
            </a:r>
            <a:r>
              <a:rPr lang="en-GB" dirty="0"/>
              <a:t> un </a:t>
            </a:r>
            <a:r>
              <a:rPr lang="en-GB" dirty="0" err="1"/>
              <a:t>refernce</a:t>
            </a:r>
            <a:r>
              <a:rPr lang="en-GB" dirty="0"/>
              <a:t> per </a:t>
            </a:r>
            <a:r>
              <a:rPr lang="en-GB" dirty="0" err="1"/>
              <a:t>l'intervallo</a:t>
            </a:r>
            <a:r>
              <a:rPr lang="en-GB" dirty="0"/>
              <a:t> 30%</a:t>
            </a:r>
          </a:p>
          <a:p>
            <a:endParaRPr lang="en-GB" dirty="0"/>
          </a:p>
          <a:p>
            <a:r>
              <a:rPr lang="en-GB" dirty="0"/>
              <a:t>- stationary rather than zero</a:t>
            </a:r>
          </a:p>
          <a:p>
            <a:r>
              <a:rPr lang="en-GB" dirty="0"/>
              <a:t>- confidence typo there in amplitude</a:t>
            </a:r>
          </a:p>
        </p:txBody>
      </p:sp>
      <p:sp>
        <p:nvSpPr>
          <p:cNvPr id="4" name="Slide Number Placeholder 3"/>
          <p:cNvSpPr>
            <a:spLocks noGrp="1"/>
          </p:cNvSpPr>
          <p:nvPr>
            <p:ph type="sldNum" sz="quarter" idx="5"/>
          </p:nvPr>
        </p:nvSpPr>
        <p:spPr/>
        <p:txBody>
          <a:bodyPr/>
          <a:lstStyle/>
          <a:p>
            <a:fld id="{F615DDFD-030C-4D5A-B33E-3A7E7538D2BE}" type="slidenum">
              <a:rPr lang="de-CH" smtClean="0"/>
              <a:t>21</a:t>
            </a:fld>
            <a:endParaRPr lang="de-CH" dirty="0"/>
          </a:p>
        </p:txBody>
      </p:sp>
    </p:spTree>
    <p:extLst>
      <p:ext uri="{BB962C8B-B14F-4D97-AF65-F5344CB8AC3E}">
        <p14:creationId xmlns:p14="http://schemas.microsoft.com/office/powerpoint/2010/main" val="3506029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OG: “find” instead of “discover”. ✅</a:t>
            </a:r>
          </a:p>
          <a:p>
            <a:r>
              <a:rPr lang="en-GB" dirty="0"/>
              <a:t>Would be nice to show it also with graphs</a:t>
            </a:r>
          </a:p>
          <a:p>
            <a:endParaRPr lang="en-GB" dirty="0"/>
          </a:p>
          <a:p>
            <a:r>
              <a:rPr lang="en-GB" b="1" dirty="0"/>
              <a:t>Key point AS</a:t>
            </a:r>
            <a:r>
              <a:rPr lang="en-GB" dirty="0"/>
              <a:t>: the idea in this slide is to show the preliminary steps to asset which one could be not be considered as possible channel, we have 1056 and we are looking for the best ones so even exclude the one with just a small amount of information is not relevant </a:t>
            </a:r>
          </a:p>
          <a:p>
            <a:endParaRPr lang="en-GB" dirty="0"/>
          </a:p>
          <a:p>
            <a:r>
              <a:rPr lang="en-GB" dirty="0"/>
              <a:t>fare </a:t>
            </a:r>
            <a:r>
              <a:rPr lang="en-GB" dirty="0" err="1"/>
              <a:t>più</a:t>
            </a:r>
            <a:r>
              <a:rPr lang="en-GB" dirty="0"/>
              <a:t> slide e </a:t>
            </a:r>
            <a:r>
              <a:rPr lang="en-GB" dirty="0" err="1"/>
              <a:t>dividerle</a:t>
            </a:r>
            <a:r>
              <a:rPr lang="en-GB" dirty="0"/>
              <a:t>, </a:t>
            </a:r>
            <a:r>
              <a:rPr lang="en-GB" dirty="0" err="1"/>
              <a:t>riscrivere</a:t>
            </a:r>
            <a:r>
              <a:rPr lang="en-GB" dirty="0"/>
              <a:t> </a:t>
            </a:r>
            <a:r>
              <a:rPr lang="en-GB" dirty="0" err="1"/>
              <a:t>gli</a:t>
            </a:r>
            <a:r>
              <a:rPr lang="en-GB" dirty="0"/>
              <a:t> </a:t>
            </a:r>
            <a:r>
              <a:rPr lang="en-GB" dirty="0" err="1"/>
              <a:t>assi</a:t>
            </a:r>
            <a:r>
              <a:rPr lang="en-GB" dirty="0"/>
              <a:t> e </a:t>
            </a:r>
            <a:r>
              <a:rPr lang="en-GB" dirty="0" err="1"/>
              <a:t>metterli</a:t>
            </a:r>
            <a:r>
              <a:rPr lang="en-GB" dirty="0"/>
              <a:t> </a:t>
            </a:r>
            <a:r>
              <a:rPr lang="en-GB" dirty="0" err="1"/>
              <a:t>consistenti</a:t>
            </a:r>
            <a:endParaRPr lang="en-GB" dirty="0"/>
          </a:p>
          <a:p>
            <a:endParaRPr lang="en-GB" dirty="0"/>
          </a:p>
          <a:p>
            <a:r>
              <a:rPr lang="en-GB" dirty="0" err="1"/>
              <a:t>inserie</a:t>
            </a:r>
            <a:r>
              <a:rPr lang="en-GB" dirty="0"/>
              <a:t> un </a:t>
            </a:r>
            <a:r>
              <a:rPr lang="en-GB" dirty="0" err="1"/>
              <a:t>refernce</a:t>
            </a:r>
            <a:r>
              <a:rPr lang="en-GB" dirty="0"/>
              <a:t> per </a:t>
            </a:r>
            <a:r>
              <a:rPr lang="en-GB" dirty="0" err="1"/>
              <a:t>l'intervallo</a:t>
            </a:r>
            <a:r>
              <a:rPr lang="en-GB" dirty="0"/>
              <a:t> 30%</a:t>
            </a:r>
          </a:p>
          <a:p>
            <a:endParaRPr lang="en-GB" dirty="0"/>
          </a:p>
          <a:p>
            <a:r>
              <a:rPr lang="en-GB" dirty="0"/>
              <a:t>- stationary rather than zero</a:t>
            </a:r>
          </a:p>
          <a:p>
            <a:r>
              <a:rPr lang="en-GB" dirty="0"/>
              <a:t>- confidence typo there in amplitude</a:t>
            </a:r>
          </a:p>
        </p:txBody>
      </p:sp>
      <p:sp>
        <p:nvSpPr>
          <p:cNvPr id="4" name="Slide Number Placeholder 3"/>
          <p:cNvSpPr>
            <a:spLocks noGrp="1"/>
          </p:cNvSpPr>
          <p:nvPr>
            <p:ph type="sldNum" sz="quarter" idx="5"/>
          </p:nvPr>
        </p:nvSpPr>
        <p:spPr/>
        <p:txBody>
          <a:bodyPr/>
          <a:lstStyle/>
          <a:p>
            <a:fld id="{F615DDFD-030C-4D5A-B33E-3A7E7538D2BE}" type="slidenum">
              <a:rPr lang="de-CH" smtClean="0"/>
              <a:t>22</a:t>
            </a:fld>
            <a:endParaRPr lang="de-CH" dirty="0"/>
          </a:p>
        </p:txBody>
      </p:sp>
    </p:spTree>
    <p:extLst>
      <p:ext uri="{BB962C8B-B14F-4D97-AF65-F5344CB8AC3E}">
        <p14:creationId xmlns:p14="http://schemas.microsoft.com/office/powerpoint/2010/main" val="363390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b="1" dirty="0"/>
              <a:t>Key point AS</a:t>
            </a:r>
            <a:r>
              <a:rPr lang="en-GB" dirty="0"/>
              <a:t>: the idea in this slide is to show the preliminary steps to asset which one could be not be considered as possible channel, we have 1056 and we are looking for the best ones so even exclude the one with just a small amount of information is not relevant </a:t>
            </a:r>
          </a:p>
          <a:p>
            <a:endParaRPr lang="en-GB" dirty="0"/>
          </a:p>
          <a:p>
            <a:r>
              <a:rPr lang="en-GB" dirty="0"/>
              <a:t>fare </a:t>
            </a:r>
            <a:r>
              <a:rPr lang="en-GB" dirty="0" err="1"/>
              <a:t>più</a:t>
            </a:r>
            <a:r>
              <a:rPr lang="en-GB" dirty="0"/>
              <a:t> slide e </a:t>
            </a:r>
            <a:r>
              <a:rPr lang="en-GB" dirty="0" err="1"/>
              <a:t>dividerle</a:t>
            </a:r>
            <a:r>
              <a:rPr lang="en-GB" dirty="0"/>
              <a:t>, </a:t>
            </a:r>
            <a:r>
              <a:rPr lang="en-GB" dirty="0" err="1"/>
              <a:t>riscrivere</a:t>
            </a:r>
            <a:r>
              <a:rPr lang="en-GB" dirty="0"/>
              <a:t> </a:t>
            </a:r>
            <a:r>
              <a:rPr lang="en-GB" dirty="0" err="1"/>
              <a:t>gli</a:t>
            </a:r>
            <a:r>
              <a:rPr lang="en-GB" dirty="0"/>
              <a:t> </a:t>
            </a:r>
            <a:r>
              <a:rPr lang="en-GB" dirty="0" err="1"/>
              <a:t>assi</a:t>
            </a:r>
            <a:r>
              <a:rPr lang="en-GB" dirty="0"/>
              <a:t> e </a:t>
            </a:r>
            <a:r>
              <a:rPr lang="en-GB" dirty="0" err="1"/>
              <a:t>metterli</a:t>
            </a:r>
            <a:r>
              <a:rPr lang="en-GB" dirty="0"/>
              <a:t> </a:t>
            </a:r>
            <a:r>
              <a:rPr lang="en-GB" dirty="0" err="1"/>
              <a:t>consistenti</a:t>
            </a:r>
            <a:endParaRPr lang="en-GB" dirty="0"/>
          </a:p>
          <a:p>
            <a:endParaRPr lang="en-GB" dirty="0"/>
          </a:p>
          <a:p>
            <a:r>
              <a:rPr lang="en-GB" dirty="0" err="1"/>
              <a:t>inserie</a:t>
            </a:r>
            <a:r>
              <a:rPr lang="en-GB" dirty="0"/>
              <a:t> un </a:t>
            </a:r>
            <a:r>
              <a:rPr lang="en-GB" dirty="0" err="1"/>
              <a:t>refernce</a:t>
            </a:r>
            <a:r>
              <a:rPr lang="en-GB" dirty="0"/>
              <a:t> per </a:t>
            </a:r>
            <a:r>
              <a:rPr lang="en-GB" dirty="0" err="1"/>
              <a:t>l'intervallo</a:t>
            </a:r>
            <a:r>
              <a:rPr lang="en-GB" dirty="0"/>
              <a:t> 30%</a:t>
            </a:r>
          </a:p>
          <a:p>
            <a:endParaRPr lang="en-GB" dirty="0"/>
          </a:p>
          <a:p>
            <a:r>
              <a:rPr lang="en-GB" dirty="0"/>
              <a:t>- stationary rather than zero</a:t>
            </a:r>
          </a:p>
          <a:p>
            <a:r>
              <a:rPr lang="en-GB" dirty="0"/>
              <a:t>- confidence typo there in amplitude</a:t>
            </a:r>
          </a:p>
        </p:txBody>
      </p:sp>
      <p:sp>
        <p:nvSpPr>
          <p:cNvPr id="4" name="Slide Number Placeholder 3"/>
          <p:cNvSpPr>
            <a:spLocks noGrp="1"/>
          </p:cNvSpPr>
          <p:nvPr>
            <p:ph type="sldNum" sz="quarter" idx="5"/>
          </p:nvPr>
        </p:nvSpPr>
        <p:spPr/>
        <p:txBody>
          <a:bodyPr/>
          <a:lstStyle/>
          <a:p>
            <a:fld id="{F615DDFD-030C-4D5A-B33E-3A7E7538D2BE}" type="slidenum">
              <a:rPr lang="de-CH" smtClean="0"/>
              <a:t>23</a:t>
            </a:fld>
            <a:endParaRPr lang="de-CH" dirty="0"/>
          </a:p>
        </p:txBody>
      </p:sp>
    </p:spTree>
    <p:extLst>
      <p:ext uri="{BB962C8B-B14F-4D97-AF65-F5344CB8AC3E}">
        <p14:creationId xmlns:p14="http://schemas.microsoft.com/office/powerpoint/2010/main" val="2701907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F615DDFD-030C-4D5A-B33E-3A7E7538D2BE}" type="slidenum">
              <a:rPr lang="de-CH" smtClean="0"/>
              <a:t>2</a:t>
            </a:fld>
            <a:endParaRPr lang="de-CH" dirty="0"/>
          </a:p>
        </p:txBody>
      </p:sp>
    </p:spTree>
    <p:extLst>
      <p:ext uri="{BB962C8B-B14F-4D97-AF65-F5344CB8AC3E}">
        <p14:creationId xmlns:p14="http://schemas.microsoft.com/office/powerpoint/2010/main" val="4079121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292929"/>
                </a:solidFill>
                <a:effectLst/>
                <a:latin typeface="source-serif-pro"/>
              </a:rPr>
              <a:t>In other words, we pick a wavelet of a particular scale (like the blue wavelet in the gif above).</a:t>
            </a:r>
          </a:p>
          <a:p>
            <a:r>
              <a:rPr lang="en-GB" b="0" i="0" u="none" strike="noStrike" dirty="0">
                <a:solidFill>
                  <a:srgbClr val="292929"/>
                </a:solidFill>
                <a:effectLst/>
                <a:latin typeface="source-serif-pro"/>
              </a:rPr>
              <a:t> Then, we slide this wavelet across the entire signal i.e. vary its location, where at each time step we multiply the wavelet and signal. </a:t>
            </a:r>
          </a:p>
          <a:p>
            <a:r>
              <a:rPr lang="en-GB" b="0" i="0" u="none" strike="noStrike" dirty="0">
                <a:solidFill>
                  <a:srgbClr val="292929"/>
                </a:solidFill>
                <a:effectLst/>
                <a:latin typeface="source-serif-pro"/>
              </a:rPr>
              <a:t>The product of this multiplication gives us a coefficient for that wavelet scale at that time step. We then increase the wavelet scale (e.g. the red and green wavelets) and repeat   the process.</a:t>
            </a:r>
            <a:endParaRPr lang="en-US" dirty="0"/>
          </a:p>
        </p:txBody>
      </p:sp>
      <p:sp>
        <p:nvSpPr>
          <p:cNvPr id="4" name="Slide Number Placeholder 3"/>
          <p:cNvSpPr>
            <a:spLocks noGrp="1"/>
          </p:cNvSpPr>
          <p:nvPr>
            <p:ph type="sldNum" sz="quarter" idx="5"/>
          </p:nvPr>
        </p:nvSpPr>
        <p:spPr/>
        <p:txBody>
          <a:bodyPr/>
          <a:lstStyle/>
          <a:p>
            <a:fld id="{F615DDFD-030C-4D5A-B33E-3A7E7538D2BE}" type="slidenum">
              <a:rPr lang="de-CH" smtClean="0"/>
              <a:t>24</a:t>
            </a:fld>
            <a:endParaRPr lang="de-CH"/>
          </a:p>
        </p:txBody>
      </p:sp>
    </p:spTree>
    <p:extLst>
      <p:ext uri="{BB962C8B-B14F-4D97-AF65-F5344CB8AC3E}">
        <p14:creationId xmlns:p14="http://schemas.microsoft.com/office/powerpoint/2010/main" val="403794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dirty="0"/>
              <a:t>Key point (AS):</a:t>
            </a:r>
            <a:r>
              <a:rPr lang="en-GB" b="0" dirty="0"/>
              <a:t>  </a:t>
            </a:r>
            <a:r>
              <a:rPr lang="it-IT" b="0" i="0" dirty="0" err="1">
                <a:solidFill>
                  <a:srgbClr val="212121"/>
                </a:solidFill>
                <a:effectLst/>
                <a:latin typeface="Roboto" panose="02000000000000000000" pitchFamily="2" charset="0"/>
              </a:rPr>
              <a:t>Savitzky-Golay</a:t>
            </a:r>
            <a:r>
              <a:rPr lang="it-IT" b="0" i="0" dirty="0">
                <a:solidFill>
                  <a:srgbClr val="212121"/>
                </a:solidFill>
                <a:effectLst/>
                <a:latin typeface="Roboto" panose="02000000000000000000" pitchFamily="2" charset="0"/>
              </a:rPr>
              <a:t> </a:t>
            </a:r>
            <a:r>
              <a:rPr lang="it-IT" b="0" i="0" dirty="0" err="1">
                <a:solidFill>
                  <a:srgbClr val="212121"/>
                </a:solidFill>
                <a:effectLst/>
                <a:latin typeface="Roboto" panose="02000000000000000000" pitchFamily="2" charset="0"/>
              </a:rPr>
              <a:t>smoothing</a:t>
            </a:r>
            <a:r>
              <a:rPr lang="it-IT" b="0" i="0" dirty="0">
                <a:solidFill>
                  <a:srgbClr val="212121"/>
                </a:solidFill>
                <a:effectLst/>
                <a:latin typeface="Roboto" panose="02000000000000000000" pitchFamily="2" charset="0"/>
              </a:rPr>
              <a:t> filters are </a:t>
            </a:r>
            <a:r>
              <a:rPr lang="it-IT" b="0" i="0" dirty="0" err="1">
                <a:solidFill>
                  <a:srgbClr val="212121"/>
                </a:solidFill>
                <a:effectLst/>
                <a:latin typeface="Roboto" panose="02000000000000000000" pitchFamily="2" charset="0"/>
              </a:rPr>
              <a:t>typically</a:t>
            </a:r>
            <a:r>
              <a:rPr lang="it-IT" b="0" i="0" dirty="0">
                <a:solidFill>
                  <a:srgbClr val="212121"/>
                </a:solidFill>
                <a:effectLst/>
                <a:latin typeface="Roboto" panose="02000000000000000000" pitchFamily="2" charset="0"/>
              </a:rPr>
              <a:t> </a:t>
            </a:r>
            <a:r>
              <a:rPr lang="it-IT" b="0" i="0" dirty="0" err="1">
                <a:solidFill>
                  <a:srgbClr val="212121"/>
                </a:solidFill>
                <a:effectLst/>
                <a:latin typeface="Roboto" panose="02000000000000000000" pitchFamily="2" charset="0"/>
              </a:rPr>
              <a:t>used</a:t>
            </a:r>
            <a:r>
              <a:rPr lang="it-IT" b="0" i="0" dirty="0">
                <a:solidFill>
                  <a:srgbClr val="212121"/>
                </a:solidFill>
                <a:effectLst/>
                <a:latin typeface="Roboto" panose="02000000000000000000" pitchFamily="2" charset="0"/>
              </a:rPr>
              <a:t> to "</a:t>
            </a:r>
            <a:r>
              <a:rPr lang="it-IT" b="0" i="0" dirty="0" err="1">
                <a:solidFill>
                  <a:srgbClr val="212121"/>
                </a:solidFill>
                <a:effectLst/>
                <a:latin typeface="Roboto" panose="02000000000000000000" pitchFamily="2" charset="0"/>
              </a:rPr>
              <a:t>smooth</a:t>
            </a:r>
            <a:r>
              <a:rPr lang="it-IT" b="0" i="0" dirty="0">
                <a:solidFill>
                  <a:srgbClr val="212121"/>
                </a:solidFill>
                <a:effectLst/>
                <a:latin typeface="Roboto" panose="02000000000000000000" pitchFamily="2" charset="0"/>
              </a:rPr>
              <a:t> out" a </a:t>
            </a:r>
            <a:r>
              <a:rPr lang="it-IT" b="0" i="0" dirty="0" err="1">
                <a:solidFill>
                  <a:srgbClr val="212121"/>
                </a:solidFill>
                <a:effectLst/>
                <a:latin typeface="Roboto" panose="02000000000000000000" pitchFamily="2" charset="0"/>
              </a:rPr>
              <a:t>noisy</a:t>
            </a:r>
            <a:r>
              <a:rPr lang="it-IT" b="0" i="0" dirty="0">
                <a:solidFill>
                  <a:srgbClr val="212121"/>
                </a:solidFill>
                <a:effectLst/>
                <a:latin typeface="Roboto" panose="02000000000000000000" pitchFamily="2" charset="0"/>
              </a:rPr>
              <a:t> </a:t>
            </a:r>
            <a:r>
              <a:rPr lang="it-IT" b="0" i="0" dirty="0" err="1">
                <a:solidFill>
                  <a:srgbClr val="212121"/>
                </a:solidFill>
                <a:effectLst/>
                <a:latin typeface="Roboto" panose="02000000000000000000" pitchFamily="2" charset="0"/>
              </a:rPr>
              <a:t>signal</a:t>
            </a:r>
            <a:r>
              <a:rPr lang="it-IT" b="0" i="0" dirty="0">
                <a:solidFill>
                  <a:srgbClr val="212121"/>
                </a:solidFill>
                <a:effectLst/>
                <a:latin typeface="Roboto" panose="02000000000000000000" pitchFamily="2" charset="0"/>
              </a:rPr>
              <a:t> </a:t>
            </a:r>
            <a:r>
              <a:rPr lang="it-IT" b="0" i="0" dirty="0" err="1">
                <a:solidFill>
                  <a:srgbClr val="212121"/>
                </a:solidFill>
                <a:effectLst/>
                <a:latin typeface="Roboto" panose="02000000000000000000" pitchFamily="2" charset="0"/>
              </a:rPr>
              <a:t>whose</a:t>
            </a:r>
            <a:r>
              <a:rPr lang="it-IT" b="0" i="0" dirty="0">
                <a:solidFill>
                  <a:srgbClr val="212121"/>
                </a:solidFill>
                <a:effectLst/>
                <a:latin typeface="Roboto" panose="02000000000000000000" pitchFamily="2" charset="0"/>
              </a:rPr>
              <a:t> frequency </a:t>
            </a:r>
            <a:r>
              <a:rPr lang="it-IT" b="0" i="0" dirty="0" err="1">
                <a:solidFill>
                  <a:srgbClr val="212121"/>
                </a:solidFill>
                <a:effectLst/>
                <a:latin typeface="Roboto" panose="02000000000000000000" pitchFamily="2" charset="0"/>
              </a:rPr>
              <a:t>span</a:t>
            </a:r>
            <a:r>
              <a:rPr lang="it-IT" b="0" i="0" dirty="0">
                <a:solidFill>
                  <a:srgbClr val="212121"/>
                </a:solidFill>
                <a:effectLst/>
                <a:latin typeface="Roboto" panose="02000000000000000000" pitchFamily="2" charset="0"/>
              </a:rPr>
              <a:t> (</a:t>
            </a:r>
            <a:r>
              <a:rPr lang="it-IT" b="0" i="0" dirty="0" err="1">
                <a:solidFill>
                  <a:srgbClr val="212121"/>
                </a:solidFill>
                <a:effectLst/>
                <a:latin typeface="Roboto" panose="02000000000000000000" pitchFamily="2" charset="0"/>
              </a:rPr>
              <a:t>without</a:t>
            </a:r>
            <a:r>
              <a:rPr lang="it-IT" b="0" i="0" dirty="0">
                <a:solidFill>
                  <a:srgbClr val="212121"/>
                </a:solidFill>
                <a:effectLst/>
                <a:latin typeface="Roboto" panose="02000000000000000000" pitchFamily="2" charset="0"/>
              </a:rPr>
              <a:t> </a:t>
            </a:r>
            <a:r>
              <a:rPr lang="it-IT" b="0" i="0" dirty="0" err="1">
                <a:solidFill>
                  <a:srgbClr val="212121"/>
                </a:solidFill>
                <a:effectLst/>
                <a:latin typeface="Roboto" panose="02000000000000000000" pitchFamily="2" charset="0"/>
              </a:rPr>
              <a:t>noise</a:t>
            </a:r>
            <a:r>
              <a:rPr lang="it-IT" b="0" i="0" dirty="0">
                <a:solidFill>
                  <a:srgbClr val="212121"/>
                </a:solidFill>
                <a:effectLst/>
                <a:latin typeface="Roboto" panose="02000000000000000000" pitchFamily="2" charset="0"/>
              </a:rPr>
              <a:t>) </a:t>
            </a:r>
            <a:r>
              <a:rPr lang="it-IT" b="0" i="0" dirty="0" err="1">
                <a:solidFill>
                  <a:srgbClr val="212121"/>
                </a:solidFill>
                <a:effectLst/>
                <a:latin typeface="Roboto" panose="02000000000000000000" pitchFamily="2" charset="0"/>
              </a:rPr>
              <a:t>is</a:t>
            </a:r>
            <a:r>
              <a:rPr lang="it-IT" b="0" i="0" dirty="0">
                <a:solidFill>
                  <a:srgbClr val="212121"/>
                </a:solidFill>
                <a:effectLst/>
                <a:latin typeface="Roboto" panose="02000000000000000000" pitchFamily="2" charset="0"/>
              </a:rPr>
              <a:t> large. </a:t>
            </a:r>
            <a:r>
              <a:rPr lang="it-IT" b="0" i="0" dirty="0" err="1">
                <a:solidFill>
                  <a:srgbClr val="212121"/>
                </a:solidFill>
                <a:effectLst/>
                <a:latin typeface="Roboto" panose="02000000000000000000" pitchFamily="2" charset="0"/>
              </a:rPr>
              <a:t>They</a:t>
            </a:r>
            <a:r>
              <a:rPr lang="it-IT" b="0" i="0" dirty="0">
                <a:solidFill>
                  <a:srgbClr val="212121"/>
                </a:solidFill>
                <a:effectLst/>
                <a:latin typeface="Roboto" panose="02000000000000000000" pitchFamily="2" charset="0"/>
              </a:rPr>
              <a:t> are </a:t>
            </a:r>
            <a:r>
              <a:rPr lang="it-IT" b="0" i="0" dirty="0" err="1">
                <a:solidFill>
                  <a:srgbClr val="212121"/>
                </a:solidFill>
                <a:effectLst/>
                <a:latin typeface="Roboto" panose="02000000000000000000" pitchFamily="2" charset="0"/>
              </a:rPr>
              <a:t>also</a:t>
            </a:r>
            <a:r>
              <a:rPr lang="it-IT" b="0" i="0" dirty="0">
                <a:solidFill>
                  <a:srgbClr val="212121"/>
                </a:solidFill>
                <a:effectLst/>
                <a:latin typeface="Roboto" panose="02000000000000000000" pitchFamily="2" charset="0"/>
              </a:rPr>
              <a:t> </a:t>
            </a:r>
            <a:r>
              <a:rPr lang="it-IT" b="0" i="0" dirty="0" err="1">
                <a:solidFill>
                  <a:srgbClr val="212121"/>
                </a:solidFill>
                <a:effectLst/>
                <a:latin typeface="Roboto" panose="02000000000000000000" pitchFamily="2" charset="0"/>
              </a:rPr>
              <a:t>called</a:t>
            </a:r>
            <a:r>
              <a:rPr lang="it-IT" b="0" i="0" dirty="0">
                <a:solidFill>
                  <a:srgbClr val="212121"/>
                </a:solidFill>
                <a:effectLst/>
                <a:latin typeface="Roboto" panose="02000000000000000000" pitchFamily="2" charset="0"/>
              </a:rPr>
              <a:t> digital </a:t>
            </a:r>
            <a:r>
              <a:rPr lang="it-IT" b="0" i="0" dirty="0" err="1">
                <a:solidFill>
                  <a:srgbClr val="212121"/>
                </a:solidFill>
                <a:effectLst/>
                <a:latin typeface="Roboto" panose="02000000000000000000" pitchFamily="2" charset="0"/>
              </a:rPr>
              <a:t>smoothing</a:t>
            </a:r>
            <a:r>
              <a:rPr lang="it-IT" b="0" i="0" dirty="0">
                <a:solidFill>
                  <a:srgbClr val="212121"/>
                </a:solidFill>
                <a:effectLst/>
                <a:latin typeface="Roboto" panose="02000000000000000000" pitchFamily="2" charset="0"/>
              </a:rPr>
              <a:t> </a:t>
            </a:r>
            <a:r>
              <a:rPr lang="it-IT" b="0" i="0" dirty="0" err="1">
                <a:solidFill>
                  <a:srgbClr val="212121"/>
                </a:solidFill>
                <a:effectLst/>
                <a:latin typeface="Roboto" panose="02000000000000000000" pitchFamily="2" charset="0"/>
              </a:rPr>
              <a:t>polynomial</a:t>
            </a:r>
            <a:r>
              <a:rPr lang="it-IT" b="0" i="0" dirty="0">
                <a:solidFill>
                  <a:srgbClr val="212121"/>
                </a:solidFill>
                <a:effectLst/>
                <a:latin typeface="Roboto" panose="02000000000000000000" pitchFamily="2" charset="0"/>
              </a:rPr>
              <a:t> filters or </a:t>
            </a:r>
            <a:r>
              <a:rPr lang="it-IT" b="0" i="0" dirty="0" err="1">
                <a:solidFill>
                  <a:srgbClr val="212121"/>
                </a:solidFill>
                <a:effectLst/>
                <a:latin typeface="Roboto" panose="02000000000000000000" pitchFamily="2" charset="0"/>
              </a:rPr>
              <a:t>least-squares</a:t>
            </a:r>
            <a:r>
              <a:rPr lang="it-IT" b="0" i="0" dirty="0">
                <a:solidFill>
                  <a:srgbClr val="212121"/>
                </a:solidFill>
                <a:effectLst/>
                <a:latin typeface="Roboto" panose="02000000000000000000" pitchFamily="2" charset="0"/>
              </a:rPr>
              <a:t> </a:t>
            </a:r>
            <a:r>
              <a:rPr lang="it-IT" b="0" i="0" dirty="0" err="1">
                <a:solidFill>
                  <a:srgbClr val="212121"/>
                </a:solidFill>
                <a:effectLst/>
                <a:latin typeface="Roboto" panose="02000000000000000000" pitchFamily="2" charset="0"/>
              </a:rPr>
              <a:t>smoothing</a:t>
            </a:r>
            <a:r>
              <a:rPr lang="it-IT" b="0" i="0" dirty="0">
                <a:solidFill>
                  <a:srgbClr val="212121"/>
                </a:solidFill>
                <a:effectLst/>
                <a:latin typeface="Roboto" panose="02000000000000000000" pitchFamily="2" charset="0"/>
              </a:rPr>
              <a:t> filters. </a:t>
            </a:r>
            <a:r>
              <a:rPr lang="it-IT" b="0" i="0" u="none" strike="noStrike" dirty="0">
                <a:solidFill>
                  <a:srgbClr val="333333"/>
                </a:solidFill>
                <a:effectLst/>
                <a:latin typeface="Georgia" panose="02040502050405020303" pitchFamily="18" charset="0"/>
              </a:rPr>
              <a:t>The idea of </a:t>
            </a:r>
            <a:r>
              <a:rPr lang="it-IT" b="0" i="0" u="none" strike="noStrike" dirty="0" err="1">
                <a:solidFill>
                  <a:srgbClr val="333333"/>
                </a:solidFill>
                <a:effectLst/>
                <a:latin typeface="Georgia" panose="02040502050405020303" pitchFamily="18" charset="0"/>
              </a:rPr>
              <a:t>Savitzky-Golay</a:t>
            </a:r>
            <a:r>
              <a:rPr lang="it-IT" b="0" i="0" u="none" strike="noStrike" dirty="0">
                <a:solidFill>
                  <a:srgbClr val="333333"/>
                </a:solidFill>
                <a:effectLst/>
                <a:latin typeface="Georgia" panose="02040502050405020303" pitchFamily="18" charset="0"/>
              </a:rPr>
              <a:t> filters </a:t>
            </a:r>
            <a:r>
              <a:rPr lang="it-IT" b="0" i="0" u="none" strike="noStrike" dirty="0" err="1">
                <a:solidFill>
                  <a:srgbClr val="333333"/>
                </a:solidFill>
                <a:effectLst/>
                <a:latin typeface="Georgia" panose="02040502050405020303" pitchFamily="18" charset="0"/>
              </a:rPr>
              <a:t>is</a:t>
            </a:r>
            <a:r>
              <a:rPr lang="it-IT" b="0" i="0" u="none" strike="noStrike" dirty="0">
                <a:solidFill>
                  <a:srgbClr val="333333"/>
                </a:solidFill>
                <a:effectLst/>
                <a:latin typeface="Georgia" panose="02040502050405020303" pitchFamily="18" charset="0"/>
              </a:rPr>
              <a:t> </a:t>
            </a:r>
            <a:r>
              <a:rPr lang="it-IT" b="0" i="0" u="none" strike="noStrike" dirty="0" err="1">
                <a:solidFill>
                  <a:srgbClr val="333333"/>
                </a:solidFill>
                <a:effectLst/>
                <a:latin typeface="Georgia" panose="02040502050405020303" pitchFamily="18" charset="0"/>
              </a:rPr>
              <a:t>simple</a:t>
            </a:r>
            <a:r>
              <a:rPr lang="it-IT" b="0" i="0" u="none" strike="noStrike" dirty="0">
                <a:solidFill>
                  <a:srgbClr val="333333"/>
                </a:solidFill>
                <a:effectLst/>
                <a:latin typeface="Georgia" panose="02040502050405020303" pitchFamily="18" charset="0"/>
              </a:rPr>
              <a:t> – for </a:t>
            </a:r>
            <a:r>
              <a:rPr lang="it-IT" b="0" i="0" u="none" strike="noStrike" dirty="0" err="1">
                <a:solidFill>
                  <a:srgbClr val="333333"/>
                </a:solidFill>
                <a:effectLst/>
                <a:latin typeface="Georgia" panose="02040502050405020303" pitchFamily="18" charset="0"/>
              </a:rPr>
              <a:t>each</a:t>
            </a:r>
            <a:r>
              <a:rPr lang="it-IT" b="0" i="0" u="none" strike="noStrike" dirty="0">
                <a:solidFill>
                  <a:srgbClr val="333333"/>
                </a:solidFill>
                <a:effectLst/>
                <a:latin typeface="Georgia" panose="02040502050405020303" pitchFamily="18" charset="0"/>
              </a:rPr>
              <a:t> sample in the </a:t>
            </a:r>
            <a:r>
              <a:rPr lang="it-IT" b="0" i="0" u="none" strike="noStrike" dirty="0" err="1">
                <a:solidFill>
                  <a:srgbClr val="333333"/>
                </a:solidFill>
                <a:effectLst/>
                <a:latin typeface="Georgia" panose="02040502050405020303" pitchFamily="18" charset="0"/>
              </a:rPr>
              <a:t>filtered</a:t>
            </a:r>
            <a:r>
              <a:rPr lang="it-IT" b="0" i="0" u="none" strike="noStrike" dirty="0">
                <a:solidFill>
                  <a:srgbClr val="333333"/>
                </a:solidFill>
                <a:effectLst/>
                <a:latin typeface="Georgia" panose="02040502050405020303" pitchFamily="18" charset="0"/>
              </a:rPr>
              <a:t> </a:t>
            </a:r>
            <a:r>
              <a:rPr lang="it-IT" b="0" i="0" u="none" strike="noStrike" dirty="0" err="1">
                <a:solidFill>
                  <a:srgbClr val="333333"/>
                </a:solidFill>
                <a:effectLst/>
                <a:latin typeface="Georgia" panose="02040502050405020303" pitchFamily="18" charset="0"/>
              </a:rPr>
              <a:t>sequence</a:t>
            </a:r>
            <a:r>
              <a:rPr lang="it-IT" b="0" i="0" u="none" strike="noStrike" dirty="0">
                <a:solidFill>
                  <a:srgbClr val="333333"/>
                </a:solidFill>
                <a:effectLst/>
                <a:latin typeface="Georgia" panose="02040502050405020303" pitchFamily="18" charset="0"/>
              </a:rPr>
              <a:t>, take </a:t>
            </a:r>
            <a:r>
              <a:rPr lang="it-IT" b="0" i="0" u="none" strike="noStrike" dirty="0" err="1">
                <a:solidFill>
                  <a:srgbClr val="333333"/>
                </a:solidFill>
                <a:effectLst/>
                <a:latin typeface="Georgia" panose="02040502050405020303" pitchFamily="18" charset="0"/>
              </a:rPr>
              <a:t>its</a:t>
            </a:r>
            <a:r>
              <a:rPr lang="it-IT" b="0" i="0" u="none" strike="noStrike" dirty="0">
                <a:solidFill>
                  <a:srgbClr val="333333"/>
                </a:solidFill>
                <a:effectLst/>
                <a:latin typeface="Georgia" panose="02040502050405020303" pitchFamily="18" charset="0"/>
              </a:rPr>
              <a:t> </a:t>
            </a:r>
            <a:r>
              <a:rPr lang="it-IT" b="0" i="0" u="none" strike="noStrike" dirty="0" err="1">
                <a:solidFill>
                  <a:srgbClr val="333333"/>
                </a:solidFill>
                <a:effectLst/>
                <a:latin typeface="Georgia" panose="02040502050405020303" pitchFamily="18" charset="0"/>
              </a:rPr>
              <a:t>direct</a:t>
            </a:r>
            <a:r>
              <a:rPr lang="it-IT" b="0" i="0" u="none" strike="noStrike" dirty="0">
                <a:solidFill>
                  <a:srgbClr val="333333"/>
                </a:solidFill>
                <a:effectLst/>
                <a:latin typeface="Georgia" panose="02040502050405020303" pitchFamily="18" charset="0"/>
              </a:rPr>
              <a:t> </a:t>
            </a:r>
            <a:r>
              <a:rPr lang="it-IT" b="1" i="0" u="none" strike="noStrike" dirty="0" err="1">
                <a:solidFill>
                  <a:srgbClr val="333333"/>
                </a:solidFill>
                <a:effectLst/>
                <a:latin typeface="Georgia" panose="02040502050405020303" pitchFamily="18" charset="0"/>
              </a:rPr>
              <a:t>neighborhood</a:t>
            </a:r>
            <a:r>
              <a:rPr lang="it-IT" b="1" i="0" u="none" strike="noStrike" dirty="0">
                <a:solidFill>
                  <a:srgbClr val="333333"/>
                </a:solidFill>
                <a:effectLst/>
                <a:latin typeface="Georgia" panose="02040502050405020303" pitchFamily="18" charset="0"/>
              </a:rPr>
              <a:t> of </a:t>
            </a:r>
            <a:r>
              <a:rPr lang="it-IT" b="1" i="0" u="none" strike="noStrike" dirty="0" err="1">
                <a:solidFill>
                  <a:srgbClr val="333333"/>
                </a:solidFill>
                <a:effectLst/>
                <a:latin typeface="Georgia" panose="02040502050405020303" pitchFamily="18" charset="0"/>
              </a:rPr>
              <a:t>N</a:t>
            </a:r>
            <a:r>
              <a:rPr lang="it-IT" b="1" i="0" u="none" strike="noStrike" dirty="0">
                <a:solidFill>
                  <a:srgbClr val="333333"/>
                </a:solidFill>
                <a:effectLst/>
                <a:latin typeface="Georgia" panose="02040502050405020303" pitchFamily="18" charset="0"/>
              </a:rPr>
              <a:t> </a:t>
            </a:r>
            <a:r>
              <a:rPr lang="it-IT" b="1" i="0" u="none" strike="noStrike" dirty="0" err="1">
                <a:solidFill>
                  <a:srgbClr val="333333"/>
                </a:solidFill>
                <a:effectLst/>
                <a:latin typeface="Georgia" panose="02040502050405020303" pitchFamily="18" charset="0"/>
              </a:rPr>
              <a:t>neighbors</a:t>
            </a:r>
            <a:r>
              <a:rPr lang="it-IT" b="1" i="0" u="none" strike="noStrike" dirty="0">
                <a:solidFill>
                  <a:srgbClr val="333333"/>
                </a:solidFill>
                <a:effectLst/>
                <a:latin typeface="Georgia" panose="02040502050405020303" pitchFamily="18" charset="0"/>
              </a:rPr>
              <a:t> and </a:t>
            </a:r>
            <a:r>
              <a:rPr lang="it-IT" b="1" i="0" u="none" strike="noStrike" dirty="0" err="1">
                <a:solidFill>
                  <a:srgbClr val="333333"/>
                </a:solidFill>
                <a:effectLst/>
                <a:latin typeface="Georgia" panose="02040502050405020303" pitchFamily="18" charset="0"/>
              </a:rPr>
              <a:t>fit</a:t>
            </a:r>
            <a:r>
              <a:rPr lang="it-IT" b="1" i="0" u="none" strike="noStrike" dirty="0">
                <a:solidFill>
                  <a:srgbClr val="333333"/>
                </a:solidFill>
                <a:effectLst/>
                <a:latin typeface="Georgia" panose="02040502050405020303" pitchFamily="18" charset="0"/>
              </a:rPr>
              <a:t> a </a:t>
            </a:r>
            <a:r>
              <a:rPr lang="it-IT" b="1" i="0" u="none" strike="noStrike" dirty="0" err="1">
                <a:solidFill>
                  <a:srgbClr val="333333"/>
                </a:solidFill>
                <a:effectLst/>
                <a:latin typeface="Georgia" panose="02040502050405020303" pitchFamily="18" charset="0"/>
              </a:rPr>
              <a:t>polynomial</a:t>
            </a:r>
            <a:r>
              <a:rPr lang="it-IT" b="1" i="0" u="none" strike="noStrike" dirty="0">
                <a:solidFill>
                  <a:srgbClr val="333333"/>
                </a:solidFill>
                <a:effectLst/>
                <a:latin typeface="Georgia" panose="02040502050405020303" pitchFamily="18" charset="0"/>
              </a:rPr>
              <a:t> to </a:t>
            </a:r>
            <a:r>
              <a:rPr lang="it-IT" b="1" i="0" u="none" strike="noStrike" dirty="0" err="1">
                <a:solidFill>
                  <a:srgbClr val="333333"/>
                </a:solidFill>
                <a:effectLst/>
                <a:latin typeface="Georgia" panose="02040502050405020303" pitchFamily="18" charset="0"/>
              </a:rPr>
              <a:t>it</a:t>
            </a:r>
            <a:r>
              <a:rPr lang="it-IT" b="0" i="0" u="none" strike="noStrike" dirty="0">
                <a:solidFill>
                  <a:srgbClr val="333333"/>
                </a:solidFill>
                <a:effectLst/>
                <a:latin typeface="Georgia" panose="02040502050405020303" pitchFamily="18" charset="0"/>
              </a:rPr>
              <a:t>.</a:t>
            </a:r>
          </a:p>
          <a:p>
            <a:pPr algn="l"/>
            <a:endParaRPr lang="it-IT" b="0" i="0" u="none" strike="noStrike" dirty="0">
              <a:solidFill>
                <a:srgbClr val="333333"/>
              </a:solidFill>
              <a:effectLst/>
              <a:latin typeface="Georgia" panose="02040502050405020303" pitchFamily="18" charset="0"/>
            </a:endParaRPr>
          </a:p>
          <a:p>
            <a:pPr algn="l"/>
            <a:r>
              <a:rPr lang="it-IT" b="0" i="0" u="none" strike="noStrike" dirty="0">
                <a:solidFill>
                  <a:srgbClr val="403D39"/>
                </a:solidFill>
                <a:effectLst/>
                <a:latin typeface="Arial" panose="020B0604020202020204" pitchFamily="34" charset="0"/>
              </a:rPr>
              <a:t>The </a:t>
            </a:r>
            <a:r>
              <a:rPr lang="it-IT" b="0" i="0" u="none" strike="noStrike" dirty="0" err="1">
                <a:solidFill>
                  <a:srgbClr val="403D39"/>
                </a:solidFill>
                <a:effectLst/>
                <a:latin typeface="Arial" panose="020B0604020202020204" pitchFamily="34" charset="0"/>
              </a:rPr>
              <a:t>Saviztky-Golay</a:t>
            </a:r>
            <a:r>
              <a:rPr lang="it-IT" b="0" i="0" u="none" strike="noStrike" dirty="0">
                <a:solidFill>
                  <a:srgbClr val="403D39"/>
                </a:solidFill>
                <a:effectLst/>
                <a:latin typeface="Arial" panose="020B0604020202020204" pitchFamily="34" charset="0"/>
              </a:rPr>
              <a:t> (S-G) filtering can be </a:t>
            </a:r>
            <a:r>
              <a:rPr lang="it-IT" b="0" i="0" u="none" strike="noStrike" dirty="0" err="1">
                <a:solidFill>
                  <a:srgbClr val="403D39"/>
                </a:solidFill>
                <a:effectLst/>
                <a:latin typeface="Arial" panose="020B0604020202020204" pitchFamily="34" charset="0"/>
              </a:rPr>
              <a:t>considered</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as</a:t>
            </a:r>
            <a:r>
              <a:rPr lang="it-IT" b="0" i="0" u="none" strike="noStrike" dirty="0">
                <a:solidFill>
                  <a:srgbClr val="403D39"/>
                </a:solidFill>
                <a:effectLst/>
                <a:latin typeface="Arial" panose="020B0604020202020204" pitchFamily="34" charset="0"/>
              </a:rPr>
              <a:t> a </a:t>
            </a:r>
            <a:r>
              <a:rPr lang="it-IT" b="0" i="0" u="none" strike="noStrike" dirty="0" err="1">
                <a:solidFill>
                  <a:srgbClr val="403D39"/>
                </a:solidFill>
                <a:effectLst/>
                <a:latin typeface="Arial" panose="020B0604020202020204" pitchFamily="34" charset="0"/>
              </a:rPr>
              <a:t>generalized</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moving</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average</a:t>
            </a:r>
            <a:r>
              <a:rPr lang="it-IT" b="0" i="0" u="none" strike="noStrike" dirty="0">
                <a:solidFill>
                  <a:srgbClr val="403D39"/>
                </a:solidFill>
                <a:effectLst/>
                <a:latin typeface="Arial" panose="020B0604020202020204" pitchFamily="34" charset="0"/>
              </a:rPr>
              <a:t> filter. </a:t>
            </a:r>
            <a:r>
              <a:rPr lang="it-IT" b="0" i="0" u="none" strike="noStrike" dirty="0" err="1">
                <a:solidFill>
                  <a:srgbClr val="403D39"/>
                </a:solidFill>
                <a:effectLst/>
                <a:latin typeface="Arial" panose="020B0604020202020204" pitchFamily="34" charset="0"/>
              </a:rPr>
              <a:t>It</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is</a:t>
            </a:r>
            <a:r>
              <a:rPr lang="it-IT" b="0" i="0" u="none" strike="noStrike" dirty="0">
                <a:solidFill>
                  <a:srgbClr val="403D39"/>
                </a:solidFill>
                <a:effectLst/>
                <a:latin typeface="Arial" panose="020B0604020202020204" pitchFamily="34" charset="0"/>
              </a:rPr>
              <a:t> a low pass filter </a:t>
            </a:r>
            <a:r>
              <a:rPr lang="it-IT" b="0" i="0" u="none" strike="noStrike" dirty="0" err="1">
                <a:solidFill>
                  <a:srgbClr val="403D39"/>
                </a:solidFill>
                <a:effectLst/>
                <a:latin typeface="Arial" panose="020B0604020202020204" pitchFamily="34" charset="0"/>
              </a:rPr>
              <a:t>whose</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structure</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is</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similar</a:t>
            </a:r>
            <a:r>
              <a:rPr lang="it-IT" b="0" i="0" u="none" strike="noStrike" dirty="0">
                <a:solidFill>
                  <a:srgbClr val="403D39"/>
                </a:solidFill>
                <a:effectLst/>
                <a:latin typeface="Arial" panose="020B0604020202020204" pitchFamily="34" charset="0"/>
              </a:rPr>
              <a:t> to a finite </a:t>
            </a:r>
            <a:r>
              <a:rPr lang="it-IT" b="0" i="0" u="none" strike="noStrike" dirty="0" err="1">
                <a:solidFill>
                  <a:srgbClr val="403D39"/>
                </a:solidFill>
                <a:effectLst/>
                <a:latin typeface="Arial" panose="020B0604020202020204" pitchFamily="34" charset="0"/>
              </a:rPr>
              <a:t>impulse</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response</a:t>
            </a:r>
            <a:r>
              <a:rPr lang="it-IT" b="0" i="0" u="none" strike="noStrike" dirty="0">
                <a:solidFill>
                  <a:srgbClr val="403D39"/>
                </a:solidFill>
                <a:effectLst/>
                <a:latin typeface="Arial" panose="020B0604020202020204" pitchFamily="34" charset="0"/>
              </a:rPr>
              <a:t> (FIR) filter. </a:t>
            </a:r>
            <a:r>
              <a:rPr lang="it-IT" b="0" i="0" u="none" strike="noStrike" dirty="0" err="1">
                <a:solidFill>
                  <a:srgbClr val="403D39"/>
                </a:solidFill>
                <a:effectLst/>
                <a:latin typeface="Arial" panose="020B0604020202020204" pitchFamily="34" charset="0"/>
              </a:rPr>
              <a:t>It</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is</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well</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suited</a:t>
            </a:r>
            <a:r>
              <a:rPr lang="it-IT" b="0" i="0" u="none" strike="noStrike" dirty="0">
                <a:solidFill>
                  <a:srgbClr val="403D39"/>
                </a:solidFill>
                <a:effectLst/>
                <a:latin typeface="Arial" panose="020B0604020202020204" pitchFamily="34" charset="0"/>
              </a:rPr>
              <a:t> for </a:t>
            </a:r>
            <a:r>
              <a:rPr lang="it-IT" b="0" i="0" u="none" strike="noStrike" dirty="0" err="1">
                <a:solidFill>
                  <a:srgbClr val="403D39"/>
                </a:solidFill>
                <a:effectLst/>
                <a:latin typeface="Arial" panose="020B0604020202020204" pitchFamily="34" charset="0"/>
              </a:rPr>
              <a:t>its</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signal</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smoothening</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operation</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thereby</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increasing</a:t>
            </a:r>
            <a:r>
              <a:rPr lang="it-IT" b="0" i="0" u="none" strike="noStrike" dirty="0">
                <a:solidFill>
                  <a:srgbClr val="403D39"/>
                </a:solidFill>
                <a:effectLst/>
                <a:latin typeface="Arial" panose="020B0604020202020204" pitchFamily="34" charset="0"/>
              </a:rPr>
              <a:t> the </a:t>
            </a:r>
            <a:r>
              <a:rPr lang="it-IT" b="0" i="0" u="none" strike="noStrike" dirty="0" err="1">
                <a:solidFill>
                  <a:srgbClr val="403D39"/>
                </a:solidFill>
                <a:effectLst/>
                <a:latin typeface="Arial" panose="020B0604020202020204" pitchFamily="34" charset="0"/>
              </a:rPr>
              <a:t>signal</a:t>
            </a:r>
            <a:r>
              <a:rPr lang="it-IT" b="0" i="0" u="none" strike="noStrike" dirty="0">
                <a:solidFill>
                  <a:srgbClr val="403D39"/>
                </a:solidFill>
                <a:effectLst/>
                <a:latin typeface="Arial" panose="020B0604020202020204" pitchFamily="34" charset="0"/>
              </a:rPr>
              <a:t>-to-</a:t>
            </a:r>
            <a:r>
              <a:rPr lang="it-IT" b="0" i="0" u="none" strike="noStrike" dirty="0" err="1">
                <a:solidFill>
                  <a:srgbClr val="403D39"/>
                </a:solidFill>
                <a:effectLst/>
                <a:latin typeface="Arial" panose="020B0604020202020204" pitchFamily="34" charset="0"/>
              </a:rPr>
              <a:t>noise</a:t>
            </a:r>
            <a:r>
              <a:rPr lang="it-IT" b="0" i="0" u="none" strike="noStrike" dirty="0">
                <a:solidFill>
                  <a:srgbClr val="403D39"/>
                </a:solidFill>
                <a:effectLst/>
                <a:latin typeface="Arial" panose="020B0604020202020204" pitchFamily="34" charset="0"/>
              </a:rPr>
              <a:t> ratio </a:t>
            </a:r>
            <a:r>
              <a:rPr lang="it-IT" b="0" i="0" u="none" strike="noStrike" dirty="0" err="1">
                <a:solidFill>
                  <a:srgbClr val="403D39"/>
                </a:solidFill>
                <a:effectLst/>
                <a:latin typeface="Arial" panose="020B0604020202020204" pitchFamily="34" charset="0"/>
              </a:rPr>
              <a:t>without</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altering</a:t>
            </a:r>
            <a:r>
              <a:rPr lang="it-IT" b="0" i="0" u="none" strike="noStrike" dirty="0">
                <a:solidFill>
                  <a:srgbClr val="403D39"/>
                </a:solidFill>
                <a:effectLst/>
                <a:latin typeface="Arial" panose="020B0604020202020204" pitchFamily="34" charset="0"/>
              </a:rPr>
              <a:t> the </a:t>
            </a:r>
            <a:r>
              <a:rPr lang="it-IT" b="0" i="0" u="none" strike="noStrike" dirty="0" err="1">
                <a:solidFill>
                  <a:srgbClr val="403D39"/>
                </a:solidFill>
                <a:effectLst/>
                <a:latin typeface="Arial" panose="020B0604020202020204" pitchFamily="34" charset="0"/>
              </a:rPr>
              <a:t>signal</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This</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is</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accomplished</a:t>
            </a:r>
            <a:r>
              <a:rPr lang="it-IT" b="0" i="0" u="none" strike="noStrike" dirty="0">
                <a:solidFill>
                  <a:srgbClr val="403D39"/>
                </a:solidFill>
                <a:effectLst/>
                <a:latin typeface="Arial" panose="020B0604020202020204" pitchFamily="34" charset="0"/>
              </a:rPr>
              <a:t> with a </a:t>
            </a:r>
            <a:r>
              <a:rPr lang="it-IT" b="0" i="0" u="none" strike="noStrike" dirty="0" err="1">
                <a:solidFill>
                  <a:srgbClr val="403D39"/>
                </a:solidFill>
                <a:effectLst/>
                <a:latin typeface="Arial" panose="020B0604020202020204" pitchFamily="34" charset="0"/>
              </a:rPr>
              <a:t>process</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called</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convolution</a:t>
            </a:r>
            <a:r>
              <a:rPr lang="it-IT" b="0" i="0" u="none" strike="noStrike" dirty="0">
                <a:solidFill>
                  <a:srgbClr val="403D39"/>
                </a:solidFill>
                <a:effectLst/>
                <a:latin typeface="Arial" panose="020B0604020202020204" pitchFamily="34" charset="0"/>
              </a:rPr>
              <a:t>, by </a:t>
            </a:r>
            <a:r>
              <a:rPr lang="it-IT" b="0" i="0" u="none" strike="noStrike" dirty="0" err="1">
                <a:solidFill>
                  <a:srgbClr val="403D39"/>
                </a:solidFill>
                <a:effectLst/>
                <a:latin typeface="Arial" panose="020B0604020202020204" pitchFamily="34" charset="0"/>
              </a:rPr>
              <a:t>placing</a:t>
            </a:r>
            <a:r>
              <a:rPr lang="it-IT" b="0" i="0" u="none" strike="noStrike" dirty="0">
                <a:solidFill>
                  <a:srgbClr val="403D39"/>
                </a:solidFill>
                <a:effectLst/>
                <a:latin typeface="Arial" panose="020B0604020202020204" pitchFamily="34" charset="0"/>
              </a:rPr>
              <a:t> a low degree </a:t>
            </a:r>
            <a:r>
              <a:rPr lang="it-IT" b="0" i="0" u="none" strike="noStrike" dirty="0" err="1">
                <a:solidFill>
                  <a:srgbClr val="403D39"/>
                </a:solidFill>
                <a:effectLst/>
                <a:latin typeface="Arial" panose="020B0604020202020204" pitchFamily="34" charset="0"/>
              </a:rPr>
              <a:t>polynomial</a:t>
            </a:r>
            <a:r>
              <a:rPr lang="it-IT" b="0" i="0" u="none" strike="noStrike" dirty="0">
                <a:solidFill>
                  <a:srgbClr val="403D39"/>
                </a:solidFill>
                <a:effectLst/>
                <a:latin typeface="Arial" panose="020B0604020202020204" pitchFamily="34" charset="0"/>
              </a:rPr>
              <a:t> in place of successive </a:t>
            </a:r>
            <a:r>
              <a:rPr lang="it-IT" b="0" i="0" u="none" strike="noStrike" dirty="0" err="1">
                <a:solidFill>
                  <a:srgbClr val="403D39"/>
                </a:solidFill>
                <a:effectLst/>
                <a:latin typeface="Arial" panose="020B0604020202020204" pitchFamily="34" charset="0"/>
              </a:rPr>
              <a:t>adjacent</a:t>
            </a:r>
            <a:r>
              <a:rPr lang="it-IT" b="0" i="0" u="none" strike="noStrike" dirty="0">
                <a:solidFill>
                  <a:srgbClr val="403D39"/>
                </a:solidFill>
                <a:effectLst/>
                <a:latin typeface="Arial" panose="020B0604020202020204" pitchFamily="34" charset="0"/>
              </a:rPr>
              <a:t> data points by the linear </a:t>
            </a:r>
            <a:r>
              <a:rPr lang="it-IT" b="0" i="0" u="none" strike="noStrike" dirty="0" err="1">
                <a:solidFill>
                  <a:srgbClr val="403D39"/>
                </a:solidFill>
                <a:effectLst/>
                <a:latin typeface="Arial" panose="020B0604020202020204" pitchFamily="34" charset="0"/>
              </a:rPr>
              <a:t>least</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squares</a:t>
            </a:r>
            <a:r>
              <a:rPr lang="it-IT" b="0" i="0" u="none" strike="noStrike" dirty="0">
                <a:solidFill>
                  <a:srgbClr val="403D39"/>
                </a:solidFill>
                <a:effectLst/>
                <a:latin typeface="Arial" panose="020B0604020202020204" pitchFamily="34" charset="0"/>
              </a:rPr>
              <a:t> </a:t>
            </a:r>
            <a:r>
              <a:rPr lang="it-IT" b="0" i="0" u="none" strike="noStrike" dirty="0" err="1">
                <a:solidFill>
                  <a:srgbClr val="403D39"/>
                </a:solidFill>
                <a:effectLst/>
                <a:latin typeface="Arial" panose="020B0604020202020204" pitchFamily="34" charset="0"/>
              </a:rPr>
              <a:t>method</a:t>
            </a:r>
            <a:r>
              <a:rPr lang="it-IT" b="0" i="0" u="none" strike="noStrike" dirty="0">
                <a:solidFill>
                  <a:srgbClr val="403D39"/>
                </a:solidFill>
                <a:effectLst/>
                <a:latin typeface="Arial" panose="020B0604020202020204" pitchFamily="34" charset="0"/>
              </a:rPr>
              <a:t>.</a:t>
            </a:r>
            <a:endParaRPr lang="en-GB" b="1" dirty="0"/>
          </a:p>
          <a:p>
            <a:endParaRPr lang="en-US" dirty="0"/>
          </a:p>
        </p:txBody>
      </p:sp>
      <p:sp>
        <p:nvSpPr>
          <p:cNvPr id="4" name="Slide Number Placeholder 3"/>
          <p:cNvSpPr>
            <a:spLocks noGrp="1"/>
          </p:cNvSpPr>
          <p:nvPr>
            <p:ph type="sldNum" sz="quarter" idx="5"/>
          </p:nvPr>
        </p:nvSpPr>
        <p:spPr/>
        <p:txBody>
          <a:bodyPr/>
          <a:lstStyle/>
          <a:p>
            <a:fld id="{F615DDFD-030C-4D5A-B33E-3A7E7538D2BE}" type="slidenum">
              <a:rPr lang="de-CH" smtClean="0"/>
              <a:t>26</a:t>
            </a:fld>
            <a:endParaRPr lang="de-CH"/>
          </a:p>
        </p:txBody>
      </p:sp>
    </p:spTree>
    <p:extLst>
      <p:ext uri="{BB962C8B-B14F-4D97-AF65-F5344CB8AC3E}">
        <p14:creationId xmlns:p14="http://schemas.microsoft.com/office/powerpoint/2010/main" val="1482655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To be </a:t>
            </a:r>
            <a:r>
              <a:rPr lang="en-GB" dirty="0" err="1"/>
              <a:t>inseret</a:t>
            </a:r>
            <a:r>
              <a:rPr lang="en-GB" dirty="0"/>
              <a:t> the plot ,</a:t>
            </a:r>
            <a:r>
              <a:rPr lang="en-GB" sz="1200" dirty="0"/>
              <a:t> , </a:t>
            </a:r>
          </a:p>
          <a:p>
            <a:r>
              <a:rPr lang="en-GB" sz="1200" dirty="0"/>
              <a:t>it has to be enough to represent a breath</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breath at rest can arrive from 4bpm up to 30bpm in case of respiratory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 current breath has a similar amplitude with the previous and the following one</a:t>
            </a:r>
          </a:p>
          <a:p>
            <a:endParaRPr lang="en-GB" dirty="0"/>
          </a:p>
        </p:txBody>
      </p:sp>
      <p:sp>
        <p:nvSpPr>
          <p:cNvPr id="4" name="Segnaposto numero diapositiva 3"/>
          <p:cNvSpPr>
            <a:spLocks noGrp="1"/>
          </p:cNvSpPr>
          <p:nvPr>
            <p:ph type="sldNum" sz="quarter" idx="5"/>
          </p:nvPr>
        </p:nvSpPr>
        <p:spPr/>
        <p:txBody>
          <a:bodyPr/>
          <a:lstStyle/>
          <a:p>
            <a:fld id="{F615DDFD-030C-4D5A-B33E-3A7E7538D2BE}" type="slidenum">
              <a:rPr lang="de-CH" smtClean="0"/>
              <a:t>28</a:t>
            </a:fld>
            <a:endParaRPr lang="de-CH" dirty="0"/>
          </a:p>
        </p:txBody>
      </p:sp>
    </p:spTree>
    <p:extLst>
      <p:ext uri="{BB962C8B-B14F-4D97-AF65-F5344CB8AC3E}">
        <p14:creationId xmlns:p14="http://schemas.microsoft.com/office/powerpoint/2010/main" val="152382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To be </a:t>
            </a:r>
            <a:r>
              <a:rPr lang="en-GB" dirty="0" err="1"/>
              <a:t>inseret</a:t>
            </a:r>
            <a:r>
              <a:rPr lang="en-GB" dirty="0"/>
              <a:t> the plot ,</a:t>
            </a:r>
            <a:r>
              <a:rPr lang="en-GB" sz="1200" dirty="0"/>
              <a:t> , </a:t>
            </a:r>
          </a:p>
          <a:p>
            <a:r>
              <a:rPr lang="en-GB" sz="1200" dirty="0"/>
              <a:t>it has to be enough to represent a breath</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breath at rest can arrive from 4bpm up to 30bpm in case of respiratory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 current breath has a similar amplitude with the previous and the following one</a:t>
            </a:r>
          </a:p>
          <a:p>
            <a:endParaRPr lang="en-GB" dirty="0"/>
          </a:p>
        </p:txBody>
      </p:sp>
      <p:sp>
        <p:nvSpPr>
          <p:cNvPr id="4" name="Segnaposto numero diapositiva 3"/>
          <p:cNvSpPr>
            <a:spLocks noGrp="1"/>
          </p:cNvSpPr>
          <p:nvPr>
            <p:ph type="sldNum" sz="quarter" idx="5"/>
          </p:nvPr>
        </p:nvSpPr>
        <p:spPr/>
        <p:txBody>
          <a:bodyPr/>
          <a:lstStyle/>
          <a:p>
            <a:fld id="{F615DDFD-030C-4D5A-B33E-3A7E7538D2BE}" type="slidenum">
              <a:rPr lang="de-CH" smtClean="0"/>
              <a:t>29</a:t>
            </a:fld>
            <a:endParaRPr lang="de-CH" dirty="0"/>
          </a:p>
        </p:txBody>
      </p:sp>
    </p:spTree>
    <p:extLst>
      <p:ext uri="{BB962C8B-B14F-4D97-AF65-F5344CB8AC3E}">
        <p14:creationId xmlns:p14="http://schemas.microsoft.com/office/powerpoint/2010/main" val="1923121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Supine: </a:t>
            </a:r>
            <a:r>
              <a:rPr lang="en-GB" dirty="0" err="1"/>
              <a:t>sulla</a:t>
            </a:r>
            <a:r>
              <a:rPr lang="en-GB" dirty="0"/>
              <a:t> </a:t>
            </a:r>
            <a:r>
              <a:rPr lang="en-GB" dirty="0" err="1"/>
              <a:t>schiena</a:t>
            </a:r>
            <a:endParaRPr lang="en-GB" dirty="0"/>
          </a:p>
          <a:p>
            <a:r>
              <a:rPr lang="en-GB" dirty="0"/>
              <a:t>Prone: </a:t>
            </a:r>
            <a:r>
              <a:rPr lang="en-GB" dirty="0" err="1"/>
              <a:t>sulla</a:t>
            </a:r>
            <a:r>
              <a:rPr lang="en-GB" dirty="0"/>
              <a:t> </a:t>
            </a:r>
            <a:r>
              <a:rPr lang="en-GB" dirty="0" err="1"/>
              <a:t>pancia</a:t>
            </a:r>
            <a:endParaRPr lang="en-GB" dirty="0"/>
          </a:p>
          <a:p>
            <a:endParaRPr lang="en-GB" dirty="0"/>
          </a:p>
        </p:txBody>
      </p:sp>
      <p:sp>
        <p:nvSpPr>
          <p:cNvPr id="4" name="Segnaposto numero diapositiva 3"/>
          <p:cNvSpPr>
            <a:spLocks noGrp="1"/>
          </p:cNvSpPr>
          <p:nvPr>
            <p:ph type="sldNum" sz="quarter" idx="5"/>
          </p:nvPr>
        </p:nvSpPr>
        <p:spPr/>
        <p:txBody>
          <a:bodyPr/>
          <a:lstStyle/>
          <a:p>
            <a:fld id="{F615DDFD-030C-4D5A-B33E-3A7E7538D2BE}" type="slidenum">
              <a:rPr lang="de-CH" smtClean="0"/>
              <a:t>31</a:t>
            </a:fld>
            <a:endParaRPr lang="de-CH" dirty="0"/>
          </a:p>
        </p:txBody>
      </p:sp>
    </p:spTree>
    <p:extLst>
      <p:ext uri="{BB962C8B-B14F-4D97-AF65-F5344CB8AC3E}">
        <p14:creationId xmlns:p14="http://schemas.microsoft.com/office/powerpoint/2010/main" val="590935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Supine: </a:t>
            </a:r>
            <a:r>
              <a:rPr lang="en-GB" dirty="0" err="1"/>
              <a:t>sulla</a:t>
            </a:r>
            <a:r>
              <a:rPr lang="en-GB" dirty="0"/>
              <a:t> </a:t>
            </a:r>
            <a:r>
              <a:rPr lang="en-GB" dirty="0" err="1"/>
              <a:t>schiena</a:t>
            </a:r>
            <a:endParaRPr lang="en-GB" dirty="0"/>
          </a:p>
          <a:p>
            <a:r>
              <a:rPr lang="en-GB" dirty="0"/>
              <a:t>Prone: </a:t>
            </a:r>
            <a:r>
              <a:rPr lang="en-GB" dirty="0" err="1"/>
              <a:t>sulla</a:t>
            </a:r>
            <a:r>
              <a:rPr lang="en-GB" dirty="0"/>
              <a:t> </a:t>
            </a:r>
            <a:r>
              <a:rPr lang="en-GB" dirty="0" err="1"/>
              <a:t>pancia</a:t>
            </a:r>
            <a:endParaRPr lang="en-GB" dirty="0"/>
          </a:p>
          <a:p>
            <a:endParaRPr lang="en-GB" dirty="0"/>
          </a:p>
        </p:txBody>
      </p:sp>
      <p:sp>
        <p:nvSpPr>
          <p:cNvPr id="4" name="Segnaposto numero diapositiva 3"/>
          <p:cNvSpPr>
            <a:spLocks noGrp="1"/>
          </p:cNvSpPr>
          <p:nvPr>
            <p:ph type="sldNum" sz="quarter" idx="5"/>
          </p:nvPr>
        </p:nvSpPr>
        <p:spPr/>
        <p:txBody>
          <a:bodyPr/>
          <a:lstStyle/>
          <a:p>
            <a:fld id="{F615DDFD-030C-4D5A-B33E-3A7E7538D2BE}" type="slidenum">
              <a:rPr lang="de-CH" smtClean="0"/>
              <a:t>32</a:t>
            </a:fld>
            <a:endParaRPr lang="de-CH" dirty="0"/>
          </a:p>
        </p:txBody>
      </p:sp>
    </p:spTree>
    <p:extLst>
      <p:ext uri="{BB962C8B-B14F-4D97-AF65-F5344CB8AC3E}">
        <p14:creationId xmlns:p14="http://schemas.microsoft.com/office/powerpoint/2010/main" val="261874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Supine: </a:t>
            </a:r>
            <a:r>
              <a:rPr lang="en-GB" dirty="0" err="1"/>
              <a:t>sulla</a:t>
            </a:r>
            <a:r>
              <a:rPr lang="en-GB" dirty="0"/>
              <a:t> </a:t>
            </a:r>
            <a:r>
              <a:rPr lang="en-GB" dirty="0" err="1"/>
              <a:t>schiena</a:t>
            </a:r>
            <a:endParaRPr lang="en-GB" dirty="0"/>
          </a:p>
          <a:p>
            <a:r>
              <a:rPr lang="en-GB" dirty="0"/>
              <a:t>Prone: </a:t>
            </a:r>
            <a:r>
              <a:rPr lang="en-GB" dirty="0" err="1"/>
              <a:t>sulla</a:t>
            </a:r>
            <a:r>
              <a:rPr lang="en-GB" dirty="0"/>
              <a:t> </a:t>
            </a:r>
            <a:r>
              <a:rPr lang="en-GB" dirty="0" err="1"/>
              <a:t>pancia</a:t>
            </a:r>
            <a:endParaRPr lang="en-GB" dirty="0"/>
          </a:p>
          <a:p>
            <a:endParaRPr lang="en-GB" dirty="0"/>
          </a:p>
        </p:txBody>
      </p:sp>
      <p:sp>
        <p:nvSpPr>
          <p:cNvPr id="4" name="Segnaposto numero diapositiva 3"/>
          <p:cNvSpPr>
            <a:spLocks noGrp="1"/>
          </p:cNvSpPr>
          <p:nvPr>
            <p:ph type="sldNum" sz="quarter" idx="5"/>
          </p:nvPr>
        </p:nvSpPr>
        <p:spPr/>
        <p:txBody>
          <a:bodyPr/>
          <a:lstStyle/>
          <a:p>
            <a:fld id="{F615DDFD-030C-4D5A-B33E-3A7E7538D2BE}" type="slidenum">
              <a:rPr lang="de-CH" smtClean="0"/>
              <a:t>33</a:t>
            </a:fld>
            <a:endParaRPr lang="de-CH" dirty="0"/>
          </a:p>
        </p:txBody>
      </p:sp>
    </p:spTree>
    <p:extLst>
      <p:ext uri="{BB962C8B-B14F-4D97-AF65-F5344CB8AC3E}">
        <p14:creationId xmlns:p14="http://schemas.microsoft.com/office/powerpoint/2010/main" val="1470552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Supine: </a:t>
            </a:r>
            <a:r>
              <a:rPr lang="en-GB" dirty="0" err="1"/>
              <a:t>sulla</a:t>
            </a:r>
            <a:r>
              <a:rPr lang="en-GB" dirty="0"/>
              <a:t> </a:t>
            </a:r>
            <a:r>
              <a:rPr lang="en-GB" dirty="0" err="1"/>
              <a:t>schiena</a:t>
            </a:r>
            <a:endParaRPr lang="en-GB" dirty="0"/>
          </a:p>
          <a:p>
            <a:r>
              <a:rPr lang="en-GB" dirty="0"/>
              <a:t>Prone: </a:t>
            </a:r>
            <a:r>
              <a:rPr lang="en-GB" dirty="0" err="1"/>
              <a:t>sulla</a:t>
            </a:r>
            <a:r>
              <a:rPr lang="en-GB" dirty="0"/>
              <a:t> </a:t>
            </a:r>
            <a:r>
              <a:rPr lang="en-GB" dirty="0" err="1"/>
              <a:t>pancia</a:t>
            </a:r>
            <a:endParaRPr lang="en-GB" dirty="0"/>
          </a:p>
          <a:p>
            <a:endParaRPr lang="en-GB" dirty="0"/>
          </a:p>
        </p:txBody>
      </p:sp>
      <p:sp>
        <p:nvSpPr>
          <p:cNvPr id="4" name="Segnaposto numero diapositiva 3"/>
          <p:cNvSpPr>
            <a:spLocks noGrp="1"/>
          </p:cNvSpPr>
          <p:nvPr>
            <p:ph type="sldNum" sz="quarter" idx="5"/>
          </p:nvPr>
        </p:nvSpPr>
        <p:spPr/>
        <p:txBody>
          <a:bodyPr/>
          <a:lstStyle/>
          <a:p>
            <a:fld id="{F615DDFD-030C-4D5A-B33E-3A7E7538D2BE}" type="slidenum">
              <a:rPr lang="de-CH" smtClean="0"/>
              <a:t>34</a:t>
            </a:fld>
            <a:endParaRPr lang="de-CH" dirty="0"/>
          </a:p>
        </p:txBody>
      </p:sp>
    </p:spTree>
    <p:extLst>
      <p:ext uri="{BB962C8B-B14F-4D97-AF65-F5344CB8AC3E}">
        <p14:creationId xmlns:p14="http://schemas.microsoft.com/office/powerpoint/2010/main" val="4115176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615DDFD-030C-4D5A-B33E-3A7E7538D2BE}" type="slidenum">
              <a:rPr lang="de-CH" smtClean="0"/>
              <a:t>37</a:t>
            </a:fld>
            <a:endParaRPr lang="de-CH"/>
          </a:p>
        </p:txBody>
      </p:sp>
    </p:spTree>
    <p:extLst>
      <p:ext uri="{BB962C8B-B14F-4D97-AF65-F5344CB8AC3E}">
        <p14:creationId xmlns:p14="http://schemas.microsoft.com/office/powerpoint/2010/main" val="210875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longest moment when a person is lying down on a mattress is during the night, so estimate the respiratory rate can help to </a:t>
            </a:r>
            <a:r>
              <a:rPr lang="en-US" dirty="0" err="1"/>
              <a:t>distinguisce</a:t>
            </a:r>
            <a:r>
              <a:rPr lang="en-US" dirty="0"/>
              <a:t> this two moment but also help with all the other moment when is necessary to know what is </a:t>
            </a:r>
            <a:r>
              <a:rPr lang="en-US" dirty="0" err="1"/>
              <a:t>goingo</a:t>
            </a:r>
            <a:r>
              <a:rPr lang="en-US" dirty="0"/>
              <a:t> on</a:t>
            </a:r>
          </a:p>
        </p:txBody>
      </p:sp>
      <p:sp>
        <p:nvSpPr>
          <p:cNvPr id="4" name="Slide Number Placeholder 3"/>
          <p:cNvSpPr>
            <a:spLocks noGrp="1"/>
          </p:cNvSpPr>
          <p:nvPr>
            <p:ph type="sldNum" sz="quarter" idx="5"/>
          </p:nvPr>
        </p:nvSpPr>
        <p:spPr/>
        <p:txBody>
          <a:bodyPr/>
          <a:lstStyle/>
          <a:p>
            <a:fld id="{F615DDFD-030C-4D5A-B33E-3A7E7538D2BE}" type="slidenum">
              <a:rPr lang="de-CH" smtClean="0"/>
              <a:t>3</a:t>
            </a:fld>
            <a:endParaRPr lang="de-CH"/>
          </a:p>
        </p:txBody>
      </p:sp>
    </p:spTree>
    <p:extLst>
      <p:ext uri="{BB962C8B-B14F-4D97-AF65-F5344CB8AC3E}">
        <p14:creationId xmlns:p14="http://schemas.microsoft.com/office/powerpoint/2010/main" val="2732106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F615DDFD-030C-4D5A-B33E-3A7E7538D2BE}" type="slidenum">
              <a:rPr lang="de-CH" smtClean="0"/>
              <a:t>4</a:t>
            </a:fld>
            <a:endParaRPr lang="de-CH" dirty="0"/>
          </a:p>
        </p:txBody>
      </p:sp>
    </p:spTree>
    <p:extLst>
      <p:ext uri="{BB962C8B-B14F-4D97-AF65-F5344CB8AC3E}">
        <p14:creationId xmlns:p14="http://schemas.microsoft.com/office/powerpoint/2010/main" val="851362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0"/>
              </a:spcBef>
              <a:spcAft>
                <a:spcPts val="0"/>
              </a:spcAft>
            </a:pPr>
            <a:r>
              <a:rPr lang="en-GB" b="1" i="1" noProof="0" dirty="0"/>
              <a:t>Key Point of this slide (AS):  </a:t>
            </a:r>
            <a:r>
              <a:rPr lang="en-GB" b="0" i="0" u="none" strike="noStrike" noProof="0" dirty="0">
                <a:solidFill>
                  <a:srgbClr val="0E101A"/>
                </a:solidFill>
                <a:effectLst/>
              </a:rPr>
              <a:t>there are many possible approaches to tracking breath rate available on the market:</a:t>
            </a:r>
          </a:p>
          <a:p>
            <a:pPr algn="l">
              <a:spcBef>
                <a:spcPts val="0"/>
              </a:spcBef>
              <a:spcAft>
                <a:spcPts val="0"/>
              </a:spcAft>
              <a:buFont typeface="Arial" panose="020B0604020202020204" pitchFamily="34" charset="0"/>
              <a:buChar char="•"/>
            </a:pPr>
            <a:r>
              <a:rPr lang="en-GB" b="0" i="0" u="none" strike="noStrike" noProof="0" dirty="0">
                <a:solidFill>
                  <a:srgbClr val="0E101A"/>
                </a:solidFill>
                <a:effectLst/>
              </a:rPr>
              <a:t> </a:t>
            </a:r>
            <a:r>
              <a:rPr lang="en-GB" b="0" i="0" u="none" strike="noStrike" noProof="0" dirty="0" err="1">
                <a:solidFill>
                  <a:srgbClr val="0E101A"/>
                </a:solidFill>
                <a:effectLst/>
              </a:rPr>
              <a:t>Emfit</a:t>
            </a:r>
            <a:r>
              <a:rPr lang="en-GB" b="0" i="0" u="none" strike="noStrike" noProof="0" dirty="0">
                <a:solidFill>
                  <a:srgbClr val="0E101A"/>
                </a:solidFill>
                <a:effectLst/>
              </a:rPr>
              <a:t>: this is a band that should be positioned under the mattress, or half of the bed if it is shared between two people, and the incorrect position could lead to incorrect prediction.</a:t>
            </a:r>
          </a:p>
          <a:p>
            <a:pPr algn="l">
              <a:spcBef>
                <a:spcPts val="0"/>
              </a:spcBef>
              <a:spcAft>
                <a:spcPts val="0"/>
              </a:spcAft>
              <a:buFont typeface="Arial" panose="020B0604020202020204" pitchFamily="34" charset="0"/>
              <a:buChar char="•"/>
            </a:pPr>
            <a:r>
              <a:rPr lang="en-GB" b="0" i="0" u="none" strike="noStrike" noProof="0" dirty="0" err="1">
                <a:solidFill>
                  <a:srgbClr val="0E101A"/>
                </a:solidFill>
                <a:effectLst/>
              </a:rPr>
              <a:t>Gargim</a:t>
            </a:r>
            <a:r>
              <a:rPr lang="en-GB" b="0" i="0" u="none" strike="noStrike" noProof="0" dirty="0">
                <a:solidFill>
                  <a:srgbClr val="0E101A"/>
                </a:solidFill>
                <a:effectLst/>
              </a:rPr>
              <a:t>: implies having a swatch when during sleep that can lead to discomfort</a:t>
            </a:r>
          </a:p>
          <a:p>
            <a:pPr algn="l">
              <a:spcBef>
                <a:spcPts val="0"/>
              </a:spcBef>
              <a:spcAft>
                <a:spcPts val="0"/>
              </a:spcAft>
              <a:buFont typeface="Arial" panose="020B0604020202020204" pitchFamily="34" charset="0"/>
              <a:buChar char="•"/>
            </a:pPr>
            <a:r>
              <a:rPr lang="en-GB" b="0" i="0" u="none" strike="noStrike" noProof="0" dirty="0" err="1">
                <a:solidFill>
                  <a:srgbClr val="0E101A"/>
                </a:solidFill>
                <a:effectLst/>
              </a:rPr>
              <a:t>Somnofy</a:t>
            </a:r>
            <a:r>
              <a:rPr lang="en-GB" b="0" i="0" u="none" strike="noStrike" noProof="0" dirty="0">
                <a:solidFill>
                  <a:srgbClr val="0E101A"/>
                </a:solidFill>
                <a:effectLst/>
              </a:rPr>
              <a:t>: the radar technology is not reliable when there are more people in one room</a:t>
            </a:r>
          </a:p>
          <a:p>
            <a:pPr algn="l">
              <a:spcBef>
                <a:spcPts val="0"/>
              </a:spcBef>
              <a:spcAft>
                <a:spcPts val="0"/>
              </a:spcAft>
              <a:buFont typeface="Arial" panose="020B0604020202020204" pitchFamily="34" charset="0"/>
              <a:buChar char="•"/>
            </a:pPr>
            <a:r>
              <a:rPr lang="en-GB" b="0" i="0" u="none" strike="noStrike" noProof="0" dirty="0">
                <a:solidFill>
                  <a:srgbClr val="0E101A"/>
                </a:solidFill>
                <a:effectLst/>
              </a:rPr>
              <a:t>our requirement, </a:t>
            </a:r>
            <a:r>
              <a:rPr lang="en-GB" b="0" i="0" u="none" strike="noStrike" noProof="0" dirty="0" err="1">
                <a:solidFill>
                  <a:srgbClr val="0E101A"/>
                </a:solidFill>
                <a:effectLst/>
              </a:rPr>
              <a:t>somnomat</a:t>
            </a:r>
            <a:r>
              <a:rPr lang="en-GB" b="0" i="0" u="none" strike="noStrike" noProof="0" dirty="0">
                <a:solidFill>
                  <a:srgbClr val="0E101A"/>
                </a:solidFill>
                <a:effectLst/>
              </a:rPr>
              <a:t>: the possibility to integrate the SensingTex with </a:t>
            </a:r>
            <a:r>
              <a:rPr lang="en-GB" b="0" i="0" u="none" strike="noStrike" noProof="0" dirty="0" err="1">
                <a:solidFill>
                  <a:srgbClr val="0E101A"/>
                </a:solidFill>
                <a:effectLst/>
              </a:rPr>
              <a:t>somnomat</a:t>
            </a:r>
            <a:r>
              <a:rPr lang="en-GB" b="0" i="0" u="none" strike="noStrike" noProof="0" dirty="0">
                <a:solidFill>
                  <a:srgbClr val="0E101A"/>
                </a:solidFill>
                <a:effectLst/>
              </a:rPr>
              <a:t> and track the health of the patient while there are interventions for </a:t>
            </a:r>
            <a:r>
              <a:rPr lang="en-GB" b="0" i="0" u="none" strike="noStrike" noProof="0" dirty="0" err="1">
                <a:solidFill>
                  <a:srgbClr val="0E101A"/>
                </a:solidFill>
                <a:effectLst/>
              </a:rPr>
              <a:t>apnea</a:t>
            </a:r>
            <a:endParaRPr lang="en-GB" b="0" i="0" u="none" strike="noStrike" noProof="0" dirty="0">
              <a:solidFill>
                <a:srgbClr val="0E101A"/>
              </a:solidFill>
              <a:effectLst/>
            </a:endParaRPr>
          </a:p>
          <a:p>
            <a:pPr algn="l">
              <a:spcBef>
                <a:spcPts val="0"/>
              </a:spcBef>
              <a:spcAft>
                <a:spcPts val="0"/>
              </a:spcAft>
              <a:buFont typeface="Arial" panose="020B0604020202020204" pitchFamily="34" charset="0"/>
              <a:buChar char="•"/>
            </a:pPr>
            <a:endParaRPr lang="en-GB" b="0" i="0" u="none" strike="noStrike" noProof="0" dirty="0">
              <a:solidFill>
                <a:srgbClr val="0E101A"/>
              </a:solidFill>
              <a:effectLst/>
            </a:endParaRPr>
          </a:p>
          <a:p>
            <a:pPr algn="l">
              <a:spcBef>
                <a:spcPts val="0"/>
              </a:spcBef>
              <a:spcAft>
                <a:spcPts val="0"/>
              </a:spcAft>
              <a:buFont typeface="Arial" panose="020B0604020202020204" pitchFamily="34" charset="0"/>
              <a:buChar char="•"/>
            </a:pPr>
            <a:endParaRPr lang="en-GB" b="0" i="0" u="none" strike="noStrike" noProof="0" dirty="0">
              <a:solidFill>
                <a:srgbClr val="0E101A"/>
              </a:solidFill>
              <a:effectLst/>
            </a:endParaRPr>
          </a:p>
          <a:p>
            <a:pPr algn="l">
              <a:spcBef>
                <a:spcPts val="0"/>
              </a:spcBef>
              <a:spcAft>
                <a:spcPts val="0"/>
              </a:spcAft>
              <a:buFont typeface="Arial" panose="020B0604020202020204" pitchFamily="34" charset="0"/>
              <a:buChar char="•"/>
            </a:pPr>
            <a:r>
              <a:rPr lang="en-GB" b="0" i="0" u="none" strike="noStrike" noProof="0" dirty="0" err="1">
                <a:solidFill>
                  <a:srgbClr val="0E101A"/>
                </a:solidFill>
                <a:effectLst/>
              </a:rPr>
              <a:t>Inserire</a:t>
            </a:r>
            <a:r>
              <a:rPr lang="en-GB" b="0" i="0" u="none" strike="noStrike" noProof="0" dirty="0">
                <a:solidFill>
                  <a:srgbClr val="0E101A"/>
                </a:solidFill>
                <a:effectLst/>
              </a:rPr>
              <a:t> I link</a:t>
            </a:r>
          </a:p>
          <a:p>
            <a:endParaRPr lang="en-GB" dirty="0"/>
          </a:p>
        </p:txBody>
      </p:sp>
      <p:sp>
        <p:nvSpPr>
          <p:cNvPr id="4" name="Slide Number Placeholder 3"/>
          <p:cNvSpPr>
            <a:spLocks noGrp="1"/>
          </p:cNvSpPr>
          <p:nvPr>
            <p:ph type="sldNum" sz="quarter" idx="5"/>
          </p:nvPr>
        </p:nvSpPr>
        <p:spPr/>
        <p:txBody>
          <a:bodyPr/>
          <a:lstStyle/>
          <a:p>
            <a:fld id="{F615DDFD-030C-4D5A-B33E-3A7E7538D2BE}" type="slidenum">
              <a:rPr lang="de-CH" smtClean="0"/>
              <a:t>6</a:t>
            </a:fld>
            <a:endParaRPr lang="de-CH"/>
          </a:p>
        </p:txBody>
      </p:sp>
    </p:spTree>
    <p:extLst>
      <p:ext uri="{BB962C8B-B14F-4D97-AF65-F5344CB8AC3E}">
        <p14:creationId xmlns:p14="http://schemas.microsoft.com/office/powerpoint/2010/main" val="1130744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Og</a:t>
            </a:r>
            <a:r>
              <a:rPr lang="en-US" dirty="0"/>
              <a:t>: The professor really care about the </a:t>
            </a:r>
            <a:r>
              <a:rPr lang="en-US" dirty="0" err="1"/>
              <a:t>requirementS</a:t>
            </a:r>
            <a:r>
              <a:rPr lang="en-US" dirty="0"/>
              <a:t> slide so pay attention at it. First bullet point can be change to sound more scientific in the following way: “find an instrument that can be integrated with Somnomat”. </a:t>
            </a:r>
          </a:p>
          <a:p>
            <a:r>
              <a:rPr lang="en-US" dirty="0"/>
              <a:t>Second bullet point also can be more scientific ”use no invasive approach”. </a:t>
            </a:r>
          </a:p>
          <a:p>
            <a:r>
              <a:rPr lang="en-US" dirty="0"/>
              <a:t>You can consider to put a slide in the conclusion where you say that you have met those requirements. </a:t>
            </a:r>
          </a:p>
          <a:p>
            <a:r>
              <a:rPr lang="en-US" dirty="0"/>
              <a:t>We didn’t play the intervention, but you could use the mat with the moving bed without interference, accessing the raw data and with a contactless unobtrusive device.</a:t>
            </a:r>
          </a:p>
        </p:txBody>
      </p:sp>
      <p:sp>
        <p:nvSpPr>
          <p:cNvPr id="4" name="Slide Number Placeholder 3"/>
          <p:cNvSpPr>
            <a:spLocks noGrp="1"/>
          </p:cNvSpPr>
          <p:nvPr>
            <p:ph type="sldNum" sz="quarter" idx="5"/>
          </p:nvPr>
        </p:nvSpPr>
        <p:spPr/>
        <p:txBody>
          <a:bodyPr/>
          <a:lstStyle/>
          <a:p>
            <a:fld id="{F615DDFD-030C-4D5A-B33E-3A7E7538D2BE}" type="slidenum">
              <a:rPr lang="de-CH" smtClean="0"/>
              <a:t>7</a:t>
            </a:fld>
            <a:endParaRPr lang="de-CH"/>
          </a:p>
        </p:txBody>
      </p:sp>
    </p:spTree>
    <p:extLst>
      <p:ext uri="{BB962C8B-B14F-4D97-AF65-F5344CB8AC3E}">
        <p14:creationId xmlns:p14="http://schemas.microsoft.com/office/powerpoint/2010/main" val="1382185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F615DDFD-030C-4D5A-B33E-3A7E7538D2BE}" type="slidenum">
              <a:rPr lang="de-CH" smtClean="0"/>
              <a:t>8</a:t>
            </a:fld>
            <a:endParaRPr lang="de-CH" dirty="0"/>
          </a:p>
        </p:txBody>
      </p:sp>
    </p:spTree>
    <p:extLst>
      <p:ext uri="{BB962C8B-B14F-4D97-AF65-F5344CB8AC3E}">
        <p14:creationId xmlns:p14="http://schemas.microsoft.com/office/powerpoint/2010/main" val="160273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F615DDFD-030C-4D5A-B33E-3A7E7538D2BE}" type="slidenum">
              <a:rPr lang="de-CH" smtClean="0"/>
              <a:t>9</a:t>
            </a:fld>
            <a:endParaRPr lang="de-CH" dirty="0"/>
          </a:p>
        </p:txBody>
      </p:sp>
    </p:spTree>
    <p:extLst>
      <p:ext uri="{BB962C8B-B14F-4D97-AF65-F5344CB8AC3E}">
        <p14:creationId xmlns:p14="http://schemas.microsoft.com/office/powerpoint/2010/main" val="2621108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F615DDFD-030C-4D5A-B33E-3A7E7538D2BE}" type="slidenum">
              <a:rPr lang="de-CH" smtClean="0"/>
              <a:t>10</a:t>
            </a:fld>
            <a:endParaRPr lang="de-CH" dirty="0"/>
          </a:p>
        </p:txBody>
      </p:sp>
    </p:spTree>
    <p:extLst>
      <p:ext uri="{BB962C8B-B14F-4D97-AF65-F5344CB8AC3E}">
        <p14:creationId xmlns:p14="http://schemas.microsoft.com/office/powerpoint/2010/main" val="326152649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9EAF68B7-6526-413C-A4CA-7D114EFB509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90675" y="226477"/>
            <a:ext cx="769487" cy="558000"/>
          </a:xfrm>
          <a:prstGeom prst="rect">
            <a:avLst/>
          </a:prstGeom>
        </p:spPr>
      </p:pic>
      <p:pic>
        <p:nvPicPr>
          <p:cNvPr id="3" name="Picture 2">
            <a:extLst>
              <a:ext uri="{FF2B5EF4-FFF2-40B4-BE49-F238E27FC236}">
                <a16:creationId xmlns:a16="http://schemas.microsoft.com/office/drawing/2014/main" id="{DC12CAB4-7F6E-4EF6-A554-19D83CF66B69}"/>
              </a:ext>
            </a:extLst>
          </p:cNvPr>
          <p:cNvPicPr>
            <a:picLocks noChangeAspect="1"/>
          </p:cNvPicPr>
          <p:nvPr userDrawn="1"/>
        </p:nvPicPr>
        <p:blipFill>
          <a:blip r:embed="rId4">
            <a:duotone>
              <a:prstClr val="black"/>
              <a:schemeClr val="accent1">
                <a:tint val="45000"/>
                <a:satMod val="400000"/>
              </a:schemeClr>
            </a:duotone>
          </a:blip>
          <a:stretch>
            <a:fillRect/>
          </a:stretch>
        </p:blipFill>
        <p:spPr>
          <a:xfrm>
            <a:off x="731837" y="1016000"/>
            <a:ext cx="10728327" cy="5259357"/>
          </a:xfrm>
          <a:prstGeom prst="rect">
            <a:avLst/>
          </a:prstGeom>
        </p:spPr>
      </p:pic>
      <p:pic>
        <p:nvPicPr>
          <p:cNvPr id="19" name="Grafik 9">
            <a:extLst>
              <a:ext uri="{FF2B5EF4-FFF2-40B4-BE49-F238E27FC236}">
                <a16:creationId xmlns:a16="http://schemas.microsoft.com/office/drawing/2014/main" id="{A03AE1D7-50C4-49D2-8B6C-92F584CD6E20}"/>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838" y="360538"/>
            <a:ext cx="1765565" cy="288000"/>
          </a:xfrm>
          <a:prstGeom prst="rect">
            <a:avLst/>
          </a:prstGeom>
        </p:spPr>
      </p:pic>
      <p:pic>
        <p:nvPicPr>
          <p:cNvPr id="24" name="Graphic 23">
            <a:extLst>
              <a:ext uri="{FF2B5EF4-FFF2-40B4-BE49-F238E27FC236}">
                <a16:creationId xmlns:a16="http://schemas.microsoft.com/office/drawing/2014/main" id="{BDB428F0-96F4-4CFE-A451-42AD429FB77F}"/>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80974" y="226477"/>
            <a:ext cx="1624083" cy="552920"/>
          </a:xfrm>
          <a:prstGeom prst="rect">
            <a:avLst/>
          </a:prstGeom>
        </p:spPr>
      </p:pic>
      <p:sp>
        <p:nvSpPr>
          <p:cNvPr id="10" name="TextBox 9">
            <a:extLst>
              <a:ext uri="{FF2B5EF4-FFF2-40B4-BE49-F238E27FC236}">
                <a16:creationId xmlns:a16="http://schemas.microsoft.com/office/drawing/2014/main" id="{20804D6B-D514-4E88-B104-3808DFA7BA0F}"/>
              </a:ext>
            </a:extLst>
          </p:cNvPr>
          <p:cNvSpPr txBox="1"/>
          <p:nvPr userDrawn="1"/>
        </p:nvSpPr>
        <p:spPr>
          <a:xfrm>
            <a:off x="6961296" y="133605"/>
            <a:ext cx="3729379" cy="738664"/>
          </a:xfrm>
          <a:prstGeom prst="rect">
            <a:avLst/>
          </a:prstGeom>
          <a:noFill/>
        </p:spPr>
        <p:txBody>
          <a:bodyPr wrap="square" rtlCol="0">
            <a:spAutoFit/>
          </a:bodyPr>
          <a:lstStyle/>
          <a:p>
            <a:pPr algn="r"/>
            <a:r>
              <a:rPr lang="de-CH" sz="1400" b="1" dirty="0" err="1"/>
              <a:t>Sensory</a:t>
            </a:r>
            <a:r>
              <a:rPr lang="de-CH" sz="1400" b="1" dirty="0"/>
              <a:t>-Motor Systems Lab</a:t>
            </a:r>
          </a:p>
          <a:p>
            <a:pPr marL="0" marR="0" lvl="0" indent="0" algn="r" defTabSz="914400" rtl="0" eaLnBrk="1" fontAlgn="auto" latinLnBrk="0" hangingPunct="1">
              <a:lnSpc>
                <a:spcPct val="100000"/>
              </a:lnSpc>
              <a:spcBef>
                <a:spcPts val="0"/>
              </a:spcBef>
              <a:spcAft>
                <a:spcPts val="0"/>
              </a:spcAft>
              <a:buClrTx/>
              <a:buSzTx/>
              <a:buFontTx/>
              <a:buNone/>
              <a:tabLst/>
              <a:defRPr/>
            </a:pPr>
            <a:r>
              <a:rPr lang="de-CH" sz="1400" dirty="0"/>
              <a:t>Institute </a:t>
            </a:r>
            <a:r>
              <a:rPr lang="de-CH" sz="1400" dirty="0" err="1"/>
              <a:t>of</a:t>
            </a:r>
            <a:r>
              <a:rPr lang="de-CH" sz="1400" dirty="0"/>
              <a:t> Robotics and Intelligent Systems</a:t>
            </a:r>
          </a:p>
          <a:p>
            <a:pPr marL="0" marR="0" lvl="0" indent="0" algn="r" defTabSz="914400" rtl="0" eaLnBrk="1" fontAlgn="auto" latinLnBrk="0" hangingPunct="1">
              <a:lnSpc>
                <a:spcPct val="100000"/>
              </a:lnSpc>
              <a:spcBef>
                <a:spcPts val="0"/>
              </a:spcBef>
              <a:spcAft>
                <a:spcPts val="0"/>
              </a:spcAft>
              <a:buClrTx/>
              <a:buSzTx/>
              <a:buFontTx/>
              <a:buNone/>
              <a:tabLst/>
              <a:defRPr/>
            </a:pPr>
            <a:r>
              <a:rPr lang="de-CH" sz="1400" dirty="0"/>
              <a:t>Balgrist University Hospital</a:t>
            </a:r>
          </a:p>
        </p:txBody>
      </p:sp>
      <p:sp>
        <p:nvSpPr>
          <p:cNvPr id="8" name="Text Placeholder 7">
            <a:extLst>
              <a:ext uri="{FF2B5EF4-FFF2-40B4-BE49-F238E27FC236}">
                <a16:creationId xmlns:a16="http://schemas.microsoft.com/office/drawing/2014/main" id="{34167E6B-B438-47EC-A78A-A12276D898FA}"/>
              </a:ext>
            </a:extLst>
          </p:cNvPr>
          <p:cNvSpPr>
            <a:spLocks noGrp="1"/>
          </p:cNvSpPr>
          <p:nvPr>
            <p:ph type="body" sz="quarter" idx="11" hasCustomPrompt="1"/>
          </p:nvPr>
        </p:nvSpPr>
        <p:spPr>
          <a:xfrm>
            <a:off x="1078513" y="4910124"/>
            <a:ext cx="10111773" cy="430887"/>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2800" b="1" i="0" baseline="0">
                <a:solidFill>
                  <a:schemeClr val="bg1"/>
                </a:solidFill>
                <a:effectLst>
                  <a:outerShdw blurRad="50800" dist="38100" dir="13500000" algn="br" rotWithShape="0">
                    <a:prstClr val="black">
                      <a:alpha val="40000"/>
                    </a:prstClr>
                  </a:outerShdw>
                </a:effectLs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800" b="1" i="0" u="none" strike="noStrike" kern="1200" cap="none" spc="0" normalizeH="0" baseline="0" noProof="0" dirty="0">
                <a:ln>
                  <a:noFill/>
                </a:ln>
                <a:solidFill>
                  <a:prstClr val="white"/>
                </a:solidFill>
                <a:effectLst/>
                <a:uLnTx/>
                <a:uFillTx/>
                <a:latin typeface="+mn-lt"/>
                <a:ea typeface="+mn-ea"/>
                <a:cs typeface="+mn-cs"/>
              </a:rPr>
              <a:t>Prof. Dr. Dr. h.c. Robert Riener</a:t>
            </a:r>
          </a:p>
        </p:txBody>
      </p:sp>
      <p:sp>
        <p:nvSpPr>
          <p:cNvPr id="11" name="Text Placeholder 10">
            <a:extLst>
              <a:ext uri="{FF2B5EF4-FFF2-40B4-BE49-F238E27FC236}">
                <a16:creationId xmlns:a16="http://schemas.microsoft.com/office/drawing/2014/main" id="{5516B6AB-B518-4719-8D59-EAD072764170}"/>
              </a:ext>
            </a:extLst>
          </p:cNvPr>
          <p:cNvSpPr>
            <a:spLocks noGrp="1"/>
          </p:cNvSpPr>
          <p:nvPr>
            <p:ph type="body" sz="quarter" idx="12" hasCustomPrompt="1"/>
          </p:nvPr>
        </p:nvSpPr>
        <p:spPr>
          <a:xfrm>
            <a:off x="1078513" y="5537514"/>
            <a:ext cx="10111775" cy="417512"/>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2800" b="0" i="0" baseline="0">
                <a:solidFill>
                  <a:schemeClr val="bg1"/>
                </a:solidFill>
                <a:effectLst>
                  <a:outerShdw blurRad="50800" dist="38100" dir="13500000" algn="br" rotWithShape="0">
                    <a:prstClr val="black">
                      <a:alpha val="40000"/>
                    </a:prstClr>
                  </a:outerShdw>
                </a:effectLs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800" b="0" i="0" u="none" strike="noStrike" kern="1200" cap="none" spc="0" normalizeH="0" baseline="0" noProof="0" dirty="0" err="1">
                <a:ln>
                  <a:noFill/>
                </a:ln>
                <a:solidFill>
                  <a:prstClr val="white"/>
                </a:solidFill>
                <a:effectLst/>
                <a:uLnTx/>
                <a:uFillTx/>
                <a:latin typeface="+mn-lt"/>
                <a:ea typeface="+mn-ea"/>
                <a:cs typeface="+mn-cs"/>
              </a:rPr>
              <a:t>Zurich</a:t>
            </a:r>
            <a:r>
              <a:rPr kumimoji="0" lang="de-CH" sz="2800" b="0" i="0" u="none" strike="noStrike" kern="1200" cap="none" spc="0" normalizeH="0" baseline="0" noProof="0" dirty="0">
                <a:ln>
                  <a:noFill/>
                </a:ln>
                <a:solidFill>
                  <a:prstClr val="white"/>
                </a:solidFill>
                <a:effectLst/>
                <a:uLnTx/>
                <a:uFillTx/>
                <a:latin typeface="+mn-lt"/>
                <a:ea typeface="+mn-ea"/>
                <a:cs typeface="+mn-cs"/>
              </a:rPr>
              <a:t>, </a:t>
            </a:r>
            <a:r>
              <a:rPr kumimoji="0" lang="en-US" sz="2800" b="0" i="0" u="none" strike="noStrike" kern="1200" cap="none" spc="0" normalizeH="0" baseline="0" noProof="0" dirty="0">
                <a:ln>
                  <a:noFill/>
                </a:ln>
                <a:solidFill>
                  <a:prstClr val="white"/>
                </a:solidFill>
                <a:effectLst/>
                <a:uLnTx/>
                <a:uFillTx/>
                <a:latin typeface="+mn-lt"/>
                <a:ea typeface="+mn-ea"/>
                <a:cs typeface="+mn-cs"/>
              </a:rPr>
              <a:t>10 June 2020</a:t>
            </a:r>
            <a:endParaRPr kumimoji="0" lang="de-CH" sz="2800" b="0" i="0" u="none" strike="noStrike" kern="1200" cap="none" spc="0" normalizeH="0" baseline="0" noProof="0" dirty="0">
              <a:ln>
                <a:noFill/>
              </a:ln>
              <a:solidFill>
                <a:prstClr val="white"/>
              </a:solidFill>
              <a:effectLst/>
              <a:uLnTx/>
              <a:uFillTx/>
              <a:latin typeface="+mn-lt"/>
              <a:ea typeface="+mn-ea"/>
              <a:cs typeface="+mn-cs"/>
            </a:endParaRPr>
          </a:p>
        </p:txBody>
      </p:sp>
      <p:sp>
        <p:nvSpPr>
          <p:cNvPr id="16" name="Text Placeholder 3">
            <a:extLst>
              <a:ext uri="{FF2B5EF4-FFF2-40B4-BE49-F238E27FC236}">
                <a16:creationId xmlns:a16="http://schemas.microsoft.com/office/drawing/2014/main" id="{365EC2B3-9C01-4AA9-B2E3-CC2D9D32F6A0}"/>
              </a:ext>
            </a:extLst>
          </p:cNvPr>
          <p:cNvSpPr>
            <a:spLocks noGrp="1"/>
          </p:cNvSpPr>
          <p:nvPr>
            <p:ph type="body" sz="quarter" idx="14" hasCustomPrompt="1"/>
          </p:nvPr>
        </p:nvSpPr>
        <p:spPr>
          <a:xfrm>
            <a:off x="731835" y="2146689"/>
            <a:ext cx="10728327" cy="1759485"/>
          </a:xfrm>
        </p:spPr>
        <p:txBody>
          <a:bodyPr lIns="324000" tIns="0" anchor="ctr"/>
          <a:lstStyle>
            <a:lvl1pPr marL="0" indent="0">
              <a:spcBef>
                <a:spcPts val="0"/>
              </a:spcBef>
              <a:buNone/>
              <a:defRPr sz="5600" b="0" i="0" baseline="0">
                <a:solidFill>
                  <a:schemeClr val="bg1"/>
                </a:solidFill>
                <a:effectLst>
                  <a:outerShdw blurRad="50800" dist="38100" dir="13500000" algn="br" rotWithShape="0">
                    <a:prstClr val="black">
                      <a:alpha val="50000"/>
                    </a:prstClr>
                  </a:outerShdw>
                </a:effectLst>
              </a:defRPr>
            </a:lvl1pPr>
          </a:lstStyle>
          <a:p>
            <a:pPr lvl="0"/>
            <a:r>
              <a:rPr lang="de-CH" dirty="0" err="1"/>
              <a:t>Presentation</a:t>
            </a:r>
            <a:r>
              <a:rPr lang="de-CH" dirty="0"/>
              <a:t> title,</a:t>
            </a:r>
            <a:br>
              <a:rPr lang="de-CH" dirty="0"/>
            </a:br>
            <a:r>
              <a:rPr lang="de-CH" dirty="0" err="1"/>
              <a:t>possibly</a:t>
            </a:r>
            <a:r>
              <a:rPr lang="de-CH" dirty="0"/>
              <a:t> </a:t>
            </a:r>
            <a:r>
              <a:rPr lang="de-CH" dirty="0" err="1"/>
              <a:t>over</a:t>
            </a:r>
            <a:r>
              <a:rPr lang="de-CH" dirty="0"/>
              <a:t> </a:t>
            </a:r>
            <a:r>
              <a:rPr lang="de-CH" dirty="0" err="1"/>
              <a:t>two</a:t>
            </a:r>
            <a:r>
              <a:rPr lang="de-CH" dirty="0"/>
              <a:t> </a:t>
            </a:r>
            <a:r>
              <a:rPr lang="de-CH" dirty="0" err="1"/>
              <a:t>lines</a:t>
            </a:r>
            <a:endParaRPr lang="de-CH" dirty="0"/>
          </a:p>
        </p:txBody>
      </p:sp>
      <p:pic>
        <p:nvPicPr>
          <p:cNvPr id="17" name="Picture 16" descr="A picture containing drawing, sign, clock, light&#10;&#10;Description automatically generated">
            <a:extLst>
              <a:ext uri="{FF2B5EF4-FFF2-40B4-BE49-F238E27FC236}">
                <a16:creationId xmlns:a16="http://schemas.microsoft.com/office/drawing/2014/main" id="{9613FAC9-902A-472F-9119-840904E4D7A1}"/>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128437" y="-1187500"/>
            <a:ext cx="1690726" cy="385348"/>
          </a:xfrm>
          <a:prstGeom prst="rect">
            <a:avLst/>
          </a:prstGeom>
        </p:spPr>
      </p:pic>
      <p:pic>
        <p:nvPicPr>
          <p:cNvPr id="18" name="Picture 17" descr="A picture containing electronics, keyboard&#10;&#10;Description automatically generated">
            <a:extLst>
              <a:ext uri="{FF2B5EF4-FFF2-40B4-BE49-F238E27FC236}">
                <a16:creationId xmlns:a16="http://schemas.microsoft.com/office/drawing/2014/main" id="{4C68A8BE-B2F0-498E-BC37-B1A279F580F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6131959" y="-795131"/>
            <a:ext cx="1602942" cy="495874"/>
          </a:xfrm>
          <a:prstGeom prst="rect">
            <a:avLst/>
          </a:prstGeom>
        </p:spPr>
      </p:pic>
      <p:pic>
        <p:nvPicPr>
          <p:cNvPr id="20" name="Picture 19" descr="A close up of a sign&#10;&#10;Description automatically generated">
            <a:extLst>
              <a:ext uri="{FF2B5EF4-FFF2-40B4-BE49-F238E27FC236}">
                <a16:creationId xmlns:a16="http://schemas.microsoft.com/office/drawing/2014/main" id="{0F0B4370-802C-4F71-91A4-53844088DC2A}"/>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131959" y="-1328768"/>
            <a:ext cx="2450678" cy="322892"/>
          </a:xfrm>
          <a:prstGeom prst="rect">
            <a:avLst/>
          </a:prstGeom>
        </p:spPr>
      </p:pic>
      <p:pic>
        <p:nvPicPr>
          <p:cNvPr id="25" name="Picture 24">
            <a:extLst>
              <a:ext uri="{FF2B5EF4-FFF2-40B4-BE49-F238E27FC236}">
                <a16:creationId xmlns:a16="http://schemas.microsoft.com/office/drawing/2014/main" id="{73AE2203-53BA-418C-8533-FF879935CC42}"/>
              </a:ext>
            </a:extLst>
          </p:cNvPr>
          <p:cNvPicPr>
            <a:picLocks noChangeAspect="1"/>
          </p:cNvPicPr>
          <p:nvPr userDrawn="1"/>
        </p:nvPicPr>
        <p:blipFill>
          <a:blip r:embed="rId12"/>
          <a:stretch>
            <a:fillRect/>
          </a:stretch>
        </p:blipFill>
        <p:spPr>
          <a:xfrm>
            <a:off x="3954572" y="-782306"/>
            <a:ext cx="1803944" cy="492814"/>
          </a:xfrm>
          <a:prstGeom prst="rect">
            <a:avLst/>
          </a:prstGeom>
        </p:spPr>
      </p:pic>
    </p:spTree>
    <p:extLst>
      <p:ext uri="{BB962C8B-B14F-4D97-AF65-F5344CB8AC3E}">
        <p14:creationId xmlns:p14="http://schemas.microsoft.com/office/powerpoint/2010/main" val="2571015390"/>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 Bulle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hasCustomPrompt="1"/>
          </p:nvPr>
        </p:nvSpPr>
        <p:spPr/>
        <p:txBody>
          <a:bodyPr/>
          <a:lstStyle>
            <a:lvl1pPr>
              <a:defRPr sz="3600"/>
            </a:lvl1pPr>
          </a:lstStyle>
          <a:p>
            <a:r>
              <a:rPr lang="en-US" noProof="0" dirty="0"/>
              <a:t>Topic, 36 </a:t>
            </a:r>
            <a:r>
              <a:rPr lang="en-US" noProof="0" dirty="0" err="1"/>
              <a:t>pt</a:t>
            </a:r>
            <a:endParaRPr lang="de-CH" noProof="0" dirty="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hasCustomPrompt="1"/>
          </p:nvPr>
        </p:nvSpPr>
        <p:spPr>
          <a:xfrm>
            <a:off x="6204163" y="1412875"/>
            <a:ext cx="5256000" cy="4860000"/>
          </a:xfrm>
        </p:spPr>
        <p:txBody>
          <a:bodyPr/>
          <a:lstStyle>
            <a:lvl1pPr marL="0" indent="0">
              <a:buNone/>
              <a:defRPr sz="2800" b="1"/>
            </a:lvl1pPr>
            <a:lvl2pPr marL="360363" indent="-361950">
              <a:defRPr sz="2400"/>
            </a:lvl2pPr>
            <a:lvl3pPr marL="630000" indent="-358775">
              <a:defRPr sz="2400"/>
            </a:lvl3pPr>
            <a:lvl4pPr marL="900000" indent="-358775">
              <a:defRPr sz="2400"/>
            </a:lvl4pPr>
          </a:lstStyle>
          <a:p>
            <a:pPr lvl="0"/>
            <a:r>
              <a:rPr lang="en-US" noProof="0" dirty="0"/>
              <a:t>Top level without bullet, 28 </a:t>
            </a:r>
            <a:r>
              <a:rPr lang="en-US" noProof="0" dirty="0" err="1"/>
              <a:t>pt</a:t>
            </a:r>
            <a:endParaRPr lang="en-US" noProof="0" dirty="0"/>
          </a:p>
          <a:p>
            <a:pPr lvl="1"/>
            <a:r>
              <a:rPr lang="en-US" noProof="0" dirty="0"/>
              <a:t>Lower levels 24 </a:t>
            </a:r>
            <a:r>
              <a:rPr lang="en-US" noProof="0" dirty="0" err="1"/>
              <a:t>pt</a:t>
            </a:r>
            <a:endParaRPr lang="en-US" noProof="0" dirty="0"/>
          </a:p>
          <a:p>
            <a:pPr lvl="2"/>
            <a:r>
              <a:rPr lang="en-US" noProof="0" dirty="0"/>
              <a:t>Third level</a:t>
            </a:r>
          </a:p>
          <a:p>
            <a:pPr lvl="3"/>
            <a:r>
              <a:rPr lang="en-US" noProof="0" dirty="0"/>
              <a:t>Fourth level</a:t>
            </a:r>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en-GB" noProof="0"/>
              <a:t>Click icon to add picture</a:t>
            </a:r>
            <a:endParaRPr lang="de-CH" noProof="0"/>
          </a:p>
        </p:txBody>
      </p:sp>
      <p:sp>
        <p:nvSpPr>
          <p:cNvPr id="14" name="Foliennummernplatzhalter 5">
            <a:extLst>
              <a:ext uri="{FF2B5EF4-FFF2-40B4-BE49-F238E27FC236}">
                <a16:creationId xmlns:a16="http://schemas.microsoft.com/office/drawing/2014/main" id="{EB9CF0B1-7800-4A97-9FE8-E6E1AA38C607}"/>
              </a:ext>
            </a:extLst>
          </p:cNvPr>
          <p:cNvSpPr>
            <a:spLocks noGrp="1"/>
          </p:cNvSpPr>
          <p:nvPr>
            <p:ph type="sldNum" sz="quarter" idx="4"/>
          </p:nvPr>
        </p:nvSpPr>
        <p:spPr>
          <a:xfrm>
            <a:off x="11216368" y="6522444"/>
            <a:ext cx="243794" cy="216000"/>
          </a:xfrm>
          <a:prstGeom prst="rect">
            <a:avLst/>
          </a:prstGeom>
        </p:spPr>
        <p:txBody>
          <a:bodyPr vert="horz" wrap="none" lIns="0" tIns="0" rIns="0" bIns="0" rtlCol="0" anchor="ctr"/>
          <a:lstStyle>
            <a:lvl1pPr algn="r">
              <a:defRPr sz="1400">
                <a:solidFill>
                  <a:schemeClr val="tx1"/>
                </a:solidFill>
              </a:defRPr>
            </a:lvl1pPr>
          </a:lstStyle>
          <a:p>
            <a:fld id="{5ACA52AF-F19D-405C-AD5F-7D94B96A5CC3}" type="slidenum">
              <a:rPr lang="de-CH" smtClean="0"/>
              <a:pPr/>
              <a:t>‹#›</a:t>
            </a:fld>
            <a:endParaRPr lang="de-CH" dirty="0"/>
          </a:p>
        </p:txBody>
      </p:sp>
      <p:sp>
        <p:nvSpPr>
          <p:cNvPr id="15" name="Datumsplatzhalter 3">
            <a:extLst>
              <a:ext uri="{FF2B5EF4-FFF2-40B4-BE49-F238E27FC236}">
                <a16:creationId xmlns:a16="http://schemas.microsoft.com/office/drawing/2014/main" id="{CA4CBA15-6EFF-41C7-9819-1326FEC4E42E}"/>
              </a:ext>
            </a:extLst>
          </p:cNvPr>
          <p:cNvSpPr>
            <a:spLocks noGrp="1"/>
          </p:cNvSpPr>
          <p:nvPr>
            <p:ph type="dt" sz="half" idx="2"/>
          </p:nvPr>
        </p:nvSpPr>
        <p:spPr>
          <a:xfrm>
            <a:off x="9413899" y="6522444"/>
            <a:ext cx="1608579" cy="216000"/>
          </a:xfrm>
          <a:prstGeom prst="rect">
            <a:avLst/>
          </a:prstGeom>
        </p:spPr>
        <p:txBody>
          <a:bodyPr vert="horz" lIns="0" tIns="0" rIns="0" bIns="0" rtlCol="0" anchor="ctr"/>
          <a:lstStyle>
            <a:lvl1pPr algn="ctr">
              <a:defRPr sz="1400">
                <a:solidFill>
                  <a:schemeClr val="tx1"/>
                </a:solidFill>
              </a:defRPr>
            </a:lvl1pPr>
          </a:lstStyle>
          <a:p>
            <a:r>
              <a:rPr lang="it-IT"/>
              <a:t>23 February 2023</a:t>
            </a:r>
            <a:endParaRPr lang="de-CH" dirty="0"/>
          </a:p>
        </p:txBody>
      </p:sp>
      <p:sp>
        <p:nvSpPr>
          <p:cNvPr id="16" name="Fußzeilenplatzhalter 4">
            <a:extLst>
              <a:ext uri="{FF2B5EF4-FFF2-40B4-BE49-F238E27FC236}">
                <a16:creationId xmlns:a16="http://schemas.microsoft.com/office/drawing/2014/main" id="{21AF7CF6-D68D-43E9-B0F3-221516572216}"/>
              </a:ext>
            </a:extLst>
          </p:cNvPr>
          <p:cNvSpPr>
            <a:spLocks noGrp="1"/>
          </p:cNvSpPr>
          <p:nvPr>
            <p:ph type="ftr" sz="quarter" idx="3"/>
          </p:nvPr>
        </p:nvSpPr>
        <p:spPr>
          <a:xfrm>
            <a:off x="3820009" y="6522444"/>
            <a:ext cx="5400000" cy="216000"/>
          </a:xfrm>
          <a:prstGeom prst="rect">
            <a:avLst/>
          </a:prstGeom>
        </p:spPr>
        <p:txBody>
          <a:bodyPr vert="horz" lIns="0" tIns="0" rIns="0" bIns="0" rtlCol="0" anchor="ctr"/>
          <a:lstStyle>
            <a:lvl1pPr algn="r">
              <a:defRPr sz="1400">
                <a:solidFill>
                  <a:schemeClr val="tx1"/>
                </a:solidFill>
              </a:defRPr>
            </a:lvl1pPr>
          </a:lstStyle>
          <a:p>
            <a:r>
              <a:rPr lang="de-CH"/>
              <a:t>Prof. Dr. Dr. h.c. Robert Riener</a:t>
            </a:r>
            <a:endParaRPr lang="de-CH" dirty="0"/>
          </a:p>
        </p:txBody>
      </p:sp>
    </p:spTree>
    <p:extLst>
      <p:ext uri="{BB962C8B-B14F-4D97-AF65-F5344CB8AC3E}">
        <p14:creationId xmlns:p14="http://schemas.microsoft.com/office/powerpoint/2010/main" val="3996394784"/>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 Picture">
    <p:spTree>
      <p:nvGrpSpPr>
        <p:cNvPr id="1" name=""/>
        <p:cNvGrpSpPr/>
        <p:nvPr/>
      </p:nvGrpSpPr>
      <p:grpSpPr>
        <a:xfrm>
          <a:off x="0" y="0"/>
          <a:ext cx="0" cy="0"/>
          <a:chOff x="0" y="0"/>
          <a:chExt cx="0" cy="0"/>
        </a:xfrm>
      </p:grpSpPr>
      <p:sp>
        <p:nvSpPr>
          <p:cNvPr id="9" name="Inhaltsplatzhalter 2">
            <a:extLst>
              <a:ext uri="{FF2B5EF4-FFF2-40B4-BE49-F238E27FC236}">
                <a16:creationId xmlns:a16="http://schemas.microsoft.com/office/drawing/2014/main" id="{22626689-4683-4EF4-AF96-E4274C6F0B99}"/>
              </a:ext>
            </a:extLst>
          </p:cNvPr>
          <p:cNvSpPr>
            <a:spLocks noGrp="1"/>
          </p:cNvSpPr>
          <p:nvPr>
            <p:ph idx="14" hasCustomPrompt="1"/>
          </p:nvPr>
        </p:nvSpPr>
        <p:spPr>
          <a:xfrm>
            <a:off x="731837" y="1412875"/>
            <a:ext cx="5256000" cy="4860000"/>
          </a:xfrm>
        </p:spPr>
        <p:txBody>
          <a:bodyPr/>
          <a:lstStyle>
            <a:lvl1pPr marL="0" indent="0">
              <a:buNone/>
              <a:defRPr sz="2800" b="1"/>
            </a:lvl1pPr>
            <a:lvl2pPr marL="360363" indent="-361950">
              <a:defRPr sz="2400"/>
            </a:lvl2pPr>
            <a:lvl3pPr marL="630000" indent="-358775">
              <a:defRPr sz="2400"/>
            </a:lvl3pPr>
            <a:lvl4pPr marL="900000" indent="-358775">
              <a:defRPr sz="2400"/>
            </a:lvl4pPr>
          </a:lstStyle>
          <a:p>
            <a:pPr lvl="0"/>
            <a:r>
              <a:rPr lang="en-US" noProof="0" dirty="0"/>
              <a:t>Top level without bullet, 28 </a:t>
            </a:r>
            <a:r>
              <a:rPr lang="en-US" noProof="0" dirty="0" err="1"/>
              <a:t>pt</a:t>
            </a:r>
            <a:endParaRPr lang="en-US" noProof="0" dirty="0"/>
          </a:p>
          <a:p>
            <a:pPr lvl="1"/>
            <a:r>
              <a:rPr lang="en-US" noProof="0" dirty="0"/>
              <a:t>Lower levels 24 </a:t>
            </a:r>
            <a:r>
              <a:rPr lang="en-US" noProof="0" dirty="0" err="1"/>
              <a:t>pt</a:t>
            </a:r>
            <a:endParaRPr lang="en-US" noProof="0" dirty="0"/>
          </a:p>
          <a:p>
            <a:pPr lvl="2"/>
            <a:r>
              <a:rPr lang="en-US" noProof="0" dirty="0"/>
              <a:t>Third level</a:t>
            </a:r>
          </a:p>
          <a:p>
            <a:pPr lvl="3"/>
            <a:r>
              <a:rPr lang="en-US" noProof="0" dirty="0"/>
              <a:t>Fourth level</a:t>
            </a:r>
          </a:p>
        </p:txBody>
      </p:sp>
      <p:sp>
        <p:nvSpPr>
          <p:cNvPr id="2" name="Titel 1">
            <a:extLst>
              <a:ext uri="{FF2B5EF4-FFF2-40B4-BE49-F238E27FC236}">
                <a16:creationId xmlns:a16="http://schemas.microsoft.com/office/drawing/2014/main" id="{3346F7F9-CBC8-4641-B12B-7E76FD213E12}"/>
              </a:ext>
            </a:extLst>
          </p:cNvPr>
          <p:cNvSpPr>
            <a:spLocks noGrp="1"/>
          </p:cNvSpPr>
          <p:nvPr>
            <p:ph type="title" hasCustomPrompt="1"/>
          </p:nvPr>
        </p:nvSpPr>
        <p:spPr/>
        <p:txBody>
          <a:bodyPr/>
          <a:lstStyle>
            <a:lvl1pPr>
              <a:defRPr sz="3600"/>
            </a:lvl1pPr>
          </a:lstStyle>
          <a:p>
            <a:r>
              <a:rPr lang="en-US" noProof="0" dirty="0"/>
              <a:t>Topic, 36 </a:t>
            </a:r>
            <a:r>
              <a:rPr lang="en-US" noProof="0" dirty="0" err="1"/>
              <a:t>pt</a:t>
            </a:r>
            <a:endParaRPr lang="de-CH" noProof="0" dirty="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6420162" y="1412875"/>
            <a:ext cx="5040000" cy="4860000"/>
          </a:xfrm>
        </p:spPr>
        <p:txBody>
          <a:bodyPr tIns="1620000"/>
          <a:lstStyle>
            <a:lvl1pPr marL="0" indent="0" algn="ctr">
              <a:buNone/>
              <a:defRPr/>
            </a:lvl1pPr>
          </a:lstStyle>
          <a:p>
            <a:r>
              <a:rPr lang="en-GB" noProof="0"/>
              <a:t>Click icon to add picture</a:t>
            </a:r>
            <a:endParaRPr lang="de-CH" noProof="0"/>
          </a:p>
        </p:txBody>
      </p:sp>
      <p:sp>
        <p:nvSpPr>
          <p:cNvPr id="13" name="Foliennummernplatzhalter 5">
            <a:extLst>
              <a:ext uri="{FF2B5EF4-FFF2-40B4-BE49-F238E27FC236}">
                <a16:creationId xmlns:a16="http://schemas.microsoft.com/office/drawing/2014/main" id="{C93F2DF4-FE11-4AF7-BEED-CACC1B1F1A33}"/>
              </a:ext>
            </a:extLst>
          </p:cNvPr>
          <p:cNvSpPr>
            <a:spLocks noGrp="1"/>
          </p:cNvSpPr>
          <p:nvPr>
            <p:ph type="sldNum" sz="quarter" idx="4"/>
          </p:nvPr>
        </p:nvSpPr>
        <p:spPr>
          <a:xfrm>
            <a:off x="11216368" y="6522444"/>
            <a:ext cx="243794" cy="216000"/>
          </a:xfrm>
          <a:prstGeom prst="rect">
            <a:avLst/>
          </a:prstGeom>
        </p:spPr>
        <p:txBody>
          <a:bodyPr vert="horz" wrap="none" lIns="0" tIns="0" rIns="0" bIns="0" rtlCol="0" anchor="ctr"/>
          <a:lstStyle>
            <a:lvl1pPr algn="r">
              <a:defRPr sz="1400">
                <a:solidFill>
                  <a:schemeClr val="tx1"/>
                </a:solidFill>
              </a:defRPr>
            </a:lvl1pPr>
          </a:lstStyle>
          <a:p>
            <a:fld id="{5ACA52AF-F19D-405C-AD5F-7D94B96A5CC3}" type="slidenum">
              <a:rPr lang="de-CH" smtClean="0"/>
              <a:pPr/>
              <a:t>‹#›</a:t>
            </a:fld>
            <a:endParaRPr lang="de-CH" dirty="0"/>
          </a:p>
        </p:txBody>
      </p:sp>
      <p:sp>
        <p:nvSpPr>
          <p:cNvPr id="14" name="Datumsplatzhalter 3">
            <a:extLst>
              <a:ext uri="{FF2B5EF4-FFF2-40B4-BE49-F238E27FC236}">
                <a16:creationId xmlns:a16="http://schemas.microsoft.com/office/drawing/2014/main" id="{5A3CAD6F-9402-450A-A925-09E470C5936C}"/>
              </a:ext>
            </a:extLst>
          </p:cNvPr>
          <p:cNvSpPr>
            <a:spLocks noGrp="1"/>
          </p:cNvSpPr>
          <p:nvPr>
            <p:ph type="dt" sz="half" idx="2"/>
          </p:nvPr>
        </p:nvSpPr>
        <p:spPr>
          <a:xfrm>
            <a:off x="9413899" y="6522444"/>
            <a:ext cx="1608579" cy="216000"/>
          </a:xfrm>
          <a:prstGeom prst="rect">
            <a:avLst/>
          </a:prstGeom>
        </p:spPr>
        <p:txBody>
          <a:bodyPr vert="horz" lIns="0" tIns="0" rIns="0" bIns="0" rtlCol="0" anchor="ctr"/>
          <a:lstStyle>
            <a:lvl1pPr algn="ctr">
              <a:defRPr sz="1400">
                <a:solidFill>
                  <a:schemeClr val="tx1"/>
                </a:solidFill>
              </a:defRPr>
            </a:lvl1pPr>
          </a:lstStyle>
          <a:p>
            <a:r>
              <a:rPr lang="it-IT"/>
              <a:t>23 February 2023</a:t>
            </a:r>
            <a:endParaRPr lang="de-CH" dirty="0"/>
          </a:p>
        </p:txBody>
      </p:sp>
      <p:sp>
        <p:nvSpPr>
          <p:cNvPr id="15" name="Fußzeilenplatzhalter 4">
            <a:extLst>
              <a:ext uri="{FF2B5EF4-FFF2-40B4-BE49-F238E27FC236}">
                <a16:creationId xmlns:a16="http://schemas.microsoft.com/office/drawing/2014/main" id="{327D6B69-C712-4BFB-8DB5-2F204AE82809}"/>
              </a:ext>
            </a:extLst>
          </p:cNvPr>
          <p:cNvSpPr>
            <a:spLocks noGrp="1"/>
          </p:cNvSpPr>
          <p:nvPr>
            <p:ph type="ftr" sz="quarter" idx="3"/>
          </p:nvPr>
        </p:nvSpPr>
        <p:spPr>
          <a:xfrm>
            <a:off x="3820009" y="6522444"/>
            <a:ext cx="5400000" cy="216000"/>
          </a:xfrm>
          <a:prstGeom prst="rect">
            <a:avLst/>
          </a:prstGeom>
        </p:spPr>
        <p:txBody>
          <a:bodyPr vert="horz" lIns="0" tIns="0" rIns="0" bIns="0" rtlCol="0" anchor="ctr"/>
          <a:lstStyle>
            <a:lvl1pPr algn="r">
              <a:defRPr sz="1400">
                <a:solidFill>
                  <a:schemeClr val="tx1"/>
                </a:solidFill>
              </a:defRPr>
            </a:lvl1pPr>
          </a:lstStyle>
          <a:p>
            <a:r>
              <a:rPr lang="de-CH"/>
              <a:t>Prof. Dr. Dr. h.c. Robert Riener</a:t>
            </a:r>
            <a:endParaRPr lang="de-CH" dirty="0"/>
          </a:p>
        </p:txBody>
      </p:sp>
    </p:spTree>
    <p:extLst>
      <p:ext uri="{BB962C8B-B14F-4D97-AF65-F5344CB8AC3E}">
        <p14:creationId xmlns:p14="http://schemas.microsoft.com/office/powerpoint/2010/main" val="1045018743"/>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10" name="Bildplatzhalter 10">
            <a:extLst>
              <a:ext uri="{FF2B5EF4-FFF2-40B4-BE49-F238E27FC236}">
                <a16:creationId xmlns:a16="http://schemas.microsoft.com/office/drawing/2014/main" id="{2A4243E0-390E-4564-8E59-38EDA5E43095}"/>
              </a:ext>
            </a:extLst>
          </p:cNvPr>
          <p:cNvSpPr>
            <a:spLocks noGrp="1"/>
          </p:cNvSpPr>
          <p:nvPr>
            <p:ph type="pic" sz="quarter" idx="15"/>
          </p:nvPr>
        </p:nvSpPr>
        <p:spPr>
          <a:xfrm>
            <a:off x="6204162" y="1412875"/>
            <a:ext cx="5256000" cy="4860000"/>
          </a:xfrm>
        </p:spPr>
        <p:txBody>
          <a:bodyPr tIns="1620000"/>
          <a:lstStyle>
            <a:lvl1pPr marL="0" indent="0" algn="ctr">
              <a:buNone/>
              <a:defRPr/>
            </a:lvl1pPr>
          </a:lstStyle>
          <a:p>
            <a:r>
              <a:rPr lang="en-GB" noProof="0"/>
              <a:t>Click icon to add picture</a:t>
            </a:r>
            <a:endParaRPr lang="de-CH" noProof="0"/>
          </a:p>
        </p:txBody>
      </p:sp>
      <p:sp>
        <p:nvSpPr>
          <p:cNvPr id="2" name="Titel 1">
            <a:extLst>
              <a:ext uri="{FF2B5EF4-FFF2-40B4-BE49-F238E27FC236}">
                <a16:creationId xmlns:a16="http://schemas.microsoft.com/office/drawing/2014/main" id="{3346F7F9-CBC8-4641-B12B-7E76FD213E12}"/>
              </a:ext>
            </a:extLst>
          </p:cNvPr>
          <p:cNvSpPr>
            <a:spLocks noGrp="1"/>
          </p:cNvSpPr>
          <p:nvPr>
            <p:ph type="title" hasCustomPrompt="1"/>
          </p:nvPr>
        </p:nvSpPr>
        <p:spPr/>
        <p:txBody>
          <a:bodyPr/>
          <a:lstStyle>
            <a:lvl1pPr>
              <a:defRPr sz="3600"/>
            </a:lvl1pPr>
          </a:lstStyle>
          <a:p>
            <a:r>
              <a:rPr lang="en-US" noProof="0" dirty="0"/>
              <a:t>Topic, 36 </a:t>
            </a:r>
            <a:r>
              <a:rPr lang="en-US" noProof="0" dirty="0" err="1"/>
              <a:t>pt</a:t>
            </a:r>
            <a:endParaRPr lang="de-CH" noProof="0" dirty="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6" y="1412875"/>
            <a:ext cx="5256000" cy="4860000"/>
          </a:xfrm>
        </p:spPr>
        <p:txBody>
          <a:bodyPr tIns="1620000"/>
          <a:lstStyle>
            <a:lvl1pPr marL="0" indent="0" algn="ctr">
              <a:buNone/>
              <a:defRPr/>
            </a:lvl1pPr>
          </a:lstStyle>
          <a:p>
            <a:r>
              <a:rPr lang="en-GB" noProof="0"/>
              <a:t>Click icon to add picture</a:t>
            </a:r>
            <a:endParaRPr lang="de-CH" noProof="0"/>
          </a:p>
        </p:txBody>
      </p:sp>
      <p:sp>
        <p:nvSpPr>
          <p:cNvPr id="13" name="Foliennummernplatzhalter 5">
            <a:extLst>
              <a:ext uri="{FF2B5EF4-FFF2-40B4-BE49-F238E27FC236}">
                <a16:creationId xmlns:a16="http://schemas.microsoft.com/office/drawing/2014/main" id="{ECA6B75D-677B-42BE-8132-250834B21F8F}"/>
              </a:ext>
            </a:extLst>
          </p:cNvPr>
          <p:cNvSpPr>
            <a:spLocks noGrp="1"/>
          </p:cNvSpPr>
          <p:nvPr>
            <p:ph type="sldNum" sz="quarter" idx="4"/>
          </p:nvPr>
        </p:nvSpPr>
        <p:spPr>
          <a:xfrm>
            <a:off x="11216368" y="6522444"/>
            <a:ext cx="243794" cy="216000"/>
          </a:xfrm>
          <a:prstGeom prst="rect">
            <a:avLst/>
          </a:prstGeom>
        </p:spPr>
        <p:txBody>
          <a:bodyPr vert="horz" wrap="none" lIns="0" tIns="0" rIns="0" bIns="0" rtlCol="0" anchor="ctr"/>
          <a:lstStyle>
            <a:lvl1pPr algn="r">
              <a:defRPr sz="1400">
                <a:solidFill>
                  <a:schemeClr val="tx1"/>
                </a:solidFill>
              </a:defRPr>
            </a:lvl1pPr>
          </a:lstStyle>
          <a:p>
            <a:fld id="{5ACA52AF-F19D-405C-AD5F-7D94B96A5CC3}" type="slidenum">
              <a:rPr lang="de-CH" smtClean="0"/>
              <a:pPr/>
              <a:t>‹#›</a:t>
            </a:fld>
            <a:endParaRPr lang="de-CH" dirty="0"/>
          </a:p>
        </p:txBody>
      </p:sp>
      <p:sp>
        <p:nvSpPr>
          <p:cNvPr id="14" name="Datumsplatzhalter 3">
            <a:extLst>
              <a:ext uri="{FF2B5EF4-FFF2-40B4-BE49-F238E27FC236}">
                <a16:creationId xmlns:a16="http://schemas.microsoft.com/office/drawing/2014/main" id="{C08982D0-F5A3-4BA2-A428-05BD889EDED4}"/>
              </a:ext>
            </a:extLst>
          </p:cNvPr>
          <p:cNvSpPr>
            <a:spLocks noGrp="1"/>
          </p:cNvSpPr>
          <p:nvPr>
            <p:ph type="dt" sz="half" idx="2"/>
          </p:nvPr>
        </p:nvSpPr>
        <p:spPr>
          <a:xfrm>
            <a:off x="9413899" y="6522444"/>
            <a:ext cx="1608579" cy="216000"/>
          </a:xfrm>
          <a:prstGeom prst="rect">
            <a:avLst/>
          </a:prstGeom>
        </p:spPr>
        <p:txBody>
          <a:bodyPr vert="horz" lIns="0" tIns="0" rIns="0" bIns="0" rtlCol="0" anchor="ctr"/>
          <a:lstStyle>
            <a:lvl1pPr algn="ctr">
              <a:defRPr sz="1400">
                <a:solidFill>
                  <a:schemeClr val="tx1"/>
                </a:solidFill>
              </a:defRPr>
            </a:lvl1pPr>
          </a:lstStyle>
          <a:p>
            <a:r>
              <a:rPr lang="it-IT"/>
              <a:t>23 February 2023</a:t>
            </a:r>
            <a:endParaRPr lang="de-CH" dirty="0"/>
          </a:p>
        </p:txBody>
      </p:sp>
      <p:sp>
        <p:nvSpPr>
          <p:cNvPr id="15" name="Fußzeilenplatzhalter 4">
            <a:extLst>
              <a:ext uri="{FF2B5EF4-FFF2-40B4-BE49-F238E27FC236}">
                <a16:creationId xmlns:a16="http://schemas.microsoft.com/office/drawing/2014/main" id="{1E07C134-90D9-44C5-91D8-1C26E06BDEC7}"/>
              </a:ext>
            </a:extLst>
          </p:cNvPr>
          <p:cNvSpPr>
            <a:spLocks noGrp="1"/>
          </p:cNvSpPr>
          <p:nvPr>
            <p:ph type="ftr" sz="quarter" idx="3"/>
          </p:nvPr>
        </p:nvSpPr>
        <p:spPr>
          <a:xfrm>
            <a:off x="3820009" y="6522444"/>
            <a:ext cx="5400000" cy="216000"/>
          </a:xfrm>
          <a:prstGeom prst="rect">
            <a:avLst/>
          </a:prstGeom>
        </p:spPr>
        <p:txBody>
          <a:bodyPr vert="horz" lIns="0" tIns="0" rIns="0" bIns="0" rtlCol="0" anchor="ctr"/>
          <a:lstStyle>
            <a:lvl1pPr algn="r">
              <a:defRPr sz="1400">
                <a:solidFill>
                  <a:schemeClr val="tx1"/>
                </a:solidFill>
              </a:defRPr>
            </a:lvl1pPr>
          </a:lstStyle>
          <a:p>
            <a:r>
              <a:rPr lang="de-CH"/>
              <a:t>Prof. Dr. Dr. h.c. Robert Riener</a:t>
            </a:r>
            <a:endParaRPr lang="de-CH" dirty="0"/>
          </a:p>
        </p:txBody>
      </p:sp>
    </p:spTree>
    <p:extLst>
      <p:ext uri="{BB962C8B-B14F-4D97-AF65-F5344CB8AC3E}">
        <p14:creationId xmlns:p14="http://schemas.microsoft.com/office/powerpoint/2010/main" val="133584860"/>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pictures with cap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hasCustomPrompt="1"/>
          </p:nvPr>
        </p:nvSpPr>
        <p:spPr/>
        <p:txBody>
          <a:bodyPr/>
          <a:lstStyle>
            <a:lvl1pPr>
              <a:defRPr sz="3600"/>
            </a:lvl1pPr>
          </a:lstStyle>
          <a:p>
            <a:r>
              <a:rPr lang="en-US" noProof="0" dirty="0"/>
              <a:t>Topic, 36 </a:t>
            </a:r>
            <a:r>
              <a:rPr lang="en-US" noProof="0" dirty="0" err="1"/>
              <a:t>pt</a:t>
            </a:r>
            <a:endParaRPr lang="de-CH" noProof="0" dirty="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en-GB" noProof="0"/>
              <a:t>Click icon to add picture</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en-GB" noProof="0"/>
              <a:t>Click icon to add picture</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hasCustomPrompt="1"/>
          </p:nvPr>
        </p:nvSpPr>
        <p:spPr>
          <a:xfrm>
            <a:off x="6204162" y="5121800"/>
            <a:ext cx="5256001" cy="1152000"/>
          </a:xfrm>
        </p:spPr>
        <p:txBody>
          <a:bodyPr/>
          <a:lstStyle>
            <a:lvl1pPr marL="0" indent="0">
              <a:buNone/>
              <a:defRPr sz="2400" b="0" i="0" baseline="0"/>
            </a:lvl1pPr>
          </a:lstStyle>
          <a:p>
            <a:pPr lvl="0"/>
            <a:r>
              <a:rPr lang="en-US" noProof="0" dirty="0"/>
              <a:t>Lower levels 24 </a:t>
            </a:r>
            <a:r>
              <a:rPr lang="en-US" noProof="0" dirty="0" err="1"/>
              <a:t>pt</a:t>
            </a:r>
            <a:endParaRPr lang="de-CH" noProof="0" dirty="0"/>
          </a:p>
        </p:txBody>
      </p:sp>
      <p:sp>
        <p:nvSpPr>
          <p:cNvPr id="13" name="Inhaltsplatzhalter 2">
            <a:extLst>
              <a:ext uri="{FF2B5EF4-FFF2-40B4-BE49-F238E27FC236}">
                <a16:creationId xmlns:a16="http://schemas.microsoft.com/office/drawing/2014/main" id="{47165F49-0B9B-4CC7-9721-F4807638B12F}"/>
              </a:ext>
            </a:extLst>
          </p:cNvPr>
          <p:cNvSpPr>
            <a:spLocks noGrp="1"/>
          </p:cNvSpPr>
          <p:nvPr>
            <p:ph idx="16" hasCustomPrompt="1"/>
          </p:nvPr>
        </p:nvSpPr>
        <p:spPr>
          <a:xfrm>
            <a:off x="731837" y="5121800"/>
            <a:ext cx="5256001" cy="1152000"/>
          </a:xfrm>
        </p:spPr>
        <p:txBody>
          <a:bodyPr/>
          <a:lstStyle>
            <a:lvl1pPr marL="0" indent="0">
              <a:buNone/>
              <a:defRPr sz="2400" b="0" i="0" baseline="0"/>
            </a:lvl1pPr>
          </a:lstStyle>
          <a:p>
            <a:pPr lvl="0"/>
            <a:r>
              <a:rPr lang="en-US" noProof="0" dirty="0"/>
              <a:t>Lower levels 24 </a:t>
            </a:r>
            <a:r>
              <a:rPr lang="en-US" noProof="0" dirty="0" err="1"/>
              <a:t>pt</a:t>
            </a:r>
            <a:endParaRPr lang="de-CH" noProof="0" dirty="0"/>
          </a:p>
        </p:txBody>
      </p:sp>
      <p:sp>
        <p:nvSpPr>
          <p:cNvPr id="16" name="Foliennummernplatzhalter 5">
            <a:extLst>
              <a:ext uri="{FF2B5EF4-FFF2-40B4-BE49-F238E27FC236}">
                <a16:creationId xmlns:a16="http://schemas.microsoft.com/office/drawing/2014/main" id="{C8CD0BC1-8D6A-4736-A277-3A0043325632}"/>
              </a:ext>
            </a:extLst>
          </p:cNvPr>
          <p:cNvSpPr>
            <a:spLocks noGrp="1"/>
          </p:cNvSpPr>
          <p:nvPr>
            <p:ph type="sldNum" sz="quarter" idx="4"/>
          </p:nvPr>
        </p:nvSpPr>
        <p:spPr>
          <a:xfrm>
            <a:off x="11216368" y="6522444"/>
            <a:ext cx="243794" cy="216000"/>
          </a:xfrm>
          <a:prstGeom prst="rect">
            <a:avLst/>
          </a:prstGeom>
        </p:spPr>
        <p:txBody>
          <a:bodyPr vert="horz" wrap="none" lIns="0" tIns="0" rIns="0" bIns="0" rtlCol="0" anchor="ctr"/>
          <a:lstStyle>
            <a:lvl1pPr algn="r">
              <a:defRPr sz="1400">
                <a:solidFill>
                  <a:schemeClr val="tx1"/>
                </a:solidFill>
              </a:defRPr>
            </a:lvl1pPr>
          </a:lstStyle>
          <a:p>
            <a:fld id="{5ACA52AF-F19D-405C-AD5F-7D94B96A5CC3}" type="slidenum">
              <a:rPr lang="de-CH" smtClean="0"/>
              <a:pPr/>
              <a:t>‹#›</a:t>
            </a:fld>
            <a:endParaRPr lang="de-CH" dirty="0"/>
          </a:p>
        </p:txBody>
      </p:sp>
      <p:sp>
        <p:nvSpPr>
          <p:cNvPr id="17" name="Datumsplatzhalter 3">
            <a:extLst>
              <a:ext uri="{FF2B5EF4-FFF2-40B4-BE49-F238E27FC236}">
                <a16:creationId xmlns:a16="http://schemas.microsoft.com/office/drawing/2014/main" id="{8ACC3E93-241E-4B50-8792-A5F61B35F8E5}"/>
              </a:ext>
            </a:extLst>
          </p:cNvPr>
          <p:cNvSpPr>
            <a:spLocks noGrp="1"/>
          </p:cNvSpPr>
          <p:nvPr>
            <p:ph type="dt" sz="half" idx="2"/>
          </p:nvPr>
        </p:nvSpPr>
        <p:spPr>
          <a:xfrm>
            <a:off x="9413899" y="6522444"/>
            <a:ext cx="1608579" cy="216000"/>
          </a:xfrm>
          <a:prstGeom prst="rect">
            <a:avLst/>
          </a:prstGeom>
        </p:spPr>
        <p:txBody>
          <a:bodyPr vert="horz" lIns="0" tIns="0" rIns="0" bIns="0" rtlCol="0" anchor="ctr"/>
          <a:lstStyle>
            <a:lvl1pPr algn="ctr">
              <a:defRPr sz="1400">
                <a:solidFill>
                  <a:schemeClr val="tx1"/>
                </a:solidFill>
              </a:defRPr>
            </a:lvl1pPr>
          </a:lstStyle>
          <a:p>
            <a:r>
              <a:rPr lang="it-IT"/>
              <a:t>23 February 2023</a:t>
            </a:r>
            <a:endParaRPr lang="de-CH" dirty="0"/>
          </a:p>
        </p:txBody>
      </p:sp>
      <p:sp>
        <p:nvSpPr>
          <p:cNvPr id="18" name="Fußzeilenplatzhalter 4">
            <a:extLst>
              <a:ext uri="{FF2B5EF4-FFF2-40B4-BE49-F238E27FC236}">
                <a16:creationId xmlns:a16="http://schemas.microsoft.com/office/drawing/2014/main" id="{99E73761-E8BA-4EF8-8B41-CD8BD7B513C2}"/>
              </a:ext>
            </a:extLst>
          </p:cNvPr>
          <p:cNvSpPr>
            <a:spLocks noGrp="1"/>
          </p:cNvSpPr>
          <p:nvPr>
            <p:ph type="ftr" sz="quarter" idx="3"/>
          </p:nvPr>
        </p:nvSpPr>
        <p:spPr>
          <a:xfrm>
            <a:off x="3820009" y="6522444"/>
            <a:ext cx="5400000" cy="216000"/>
          </a:xfrm>
          <a:prstGeom prst="rect">
            <a:avLst/>
          </a:prstGeom>
        </p:spPr>
        <p:txBody>
          <a:bodyPr vert="horz" lIns="0" tIns="0" rIns="0" bIns="0" rtlCol="0" anchor="ctr"/>
          <a:lstStyle>
            <a:lvl1pPr algn="r">
              <a:defRPr sz="1400">
                <a:solidFill>
                  <a:schemeClr val="tx1"/>
                </a:solidFill>
              </a:defRPr>
            </a:lvl1pPr>
          </a:lstStyle>
          <a:p>
            <a:r>
              <a:rPr lang="de-CH"/>
              <a:t>Prof. Dr. Dr. h.c. Robert Riener</a:t>
            </a:r>
            <a:endParaRPr lang="de-CH" dirty="0"/>
          </a:p>
        </p:txBody>
      </p:sp>
    </p:spTree>
    <p:extLst>
      <p:ext uri="{BB962C8B-B14F-4D97-AF65-F5344CB8AC3E}">
        <p14:creationId xmlns:p14="http://schemas.microsoft.com/office/powerpoint/2010/main" val="1085750778"/>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hasCustomPrompt="1"/>
          </p:nvPr>
        </p:nvSpPr>
        <p:spPr/>
        <p:txBody>
          <a:bodyPr/>
          <a:lstStyle>
            <a:lvl1pPr>
              <a:defRPr sz="3600"/>
            </a:lvl1pPr>
          </a:lstStyle>
          <a:p>
            <a:r>
              <a:rPr lang="en-US" noProof="0" dirty="0"/>
              <a:t>Topic, 36 </a:t>
            </a:r>
            <a:r>
              <a:rPr lang="en-US" noProof="0" dirty="0" err="1"/>
              <a:t>pt</a:t>
            </a:r>
            <a:endParaRPr lang="de-CH" noProof="0" dirty="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hasCustomPrompt="1"/>
          </p:nvPr>
        </p:nvSpPr>
        <p:spPr>
          <a:xfrm>
            <a:off x="731836" y="4166439"/>
            <a:ext cx="10728327" cy="2124401"/>
          </a:xfrm>
        </p:spPr>
        <p:txBody>
          <a:bodyPr/>
          <a:lstStyle>
            <a:lvl1pPr marL="0" indent="0">
              <a:buNone/>
              <a:defRPr sz="2800" b="1"/>
            </a:lvl1pPr>
            <a:lvl2pPr indent="-360000">
              <a:defRPr sz="2400"/>
            </a:lvl2pPr>
            <a:lvl3pPr marL="630000" indent="-360000">
              <a:defRPr sz="2400"/>
            </a:lvl3pPr>
            <a:lvl4pPr marL="900000" indent="-360000">
              <a:defRPr sz="2400"/>
            </a:lvl4pPr>
          </a:lstStyle>
          <a:p>
            <a:pPr lvl="0"/>
            <a:r>
              <a:rPr lang="en-US" noProof="0" dirty="0"/>
              <a:t>Top level without bullet, 28 </a:t>
            </a:r>
            <a:r>
              <a:rPr lang="en-US" noProof="0" dirty="0" err="1"/>
              <a:t>pt</a:t>
            </a:r>
            <a:endParaRPr lang="en-US" noProof="0" dirty="0"/>
          </a:p>
          <a:p>
            <a:pPr lvl="1"/>
            <a:r>
              <a:rPr lang="en-US" noProof="0" dirty="0"/>
              <a:t>Lower levels 24 </a:t>
            </a:r>
            <a:r>
              <a:rPr lang="en-US" noProof="0" dirty="0" err="1"/>
              <a:t>pt</a:t>
            </a:r>
            <a:endParaRPr lang="en-US" noProof="0" dirty="0"/>
          </a:p>
          <a:p>
            <a:pPr lvl="2"/>
            <a:r>
              <a:rPr lang="en-US" noProof="0" dirty="0"/>
              <a:t>Third level</a:t>
            </a:r>
          </a:p>
          <a:p>
            <a:pPr lvl="3"/>
            <a:r>
              <a:rPr lang="en-US" noProof="0" dirty="0"/>
              <a:t>Fourth level</a:t>
            </a:r>
          </a:p>
          <a:p>
            <a:pPr lvl="0"/>
            <a:endParaRPr lang="de-CH" noProof="0" dirty="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en-GB" noProof="0"/>
              <a:t>Click icon to add picture</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en-GB" noProof="0"/>
              <a:t>Click icon to add picture</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en-GB" noProof="0"/>
              <a:t>Click icon to add picture</a:t>
            </a:r>
            <a:endParaRPr lang="de-CH" noProof="0"/>
          </a:p>
        </p:txBody>
      </p:sp>
      <p:sp>
        <p:nvSpPr>
          <p:cNvPr id="16" name="Foliennummernplatzhalter 5">
            <a:extLst>
              <a:ext uri="{FF2B5EF4-FFF2-40B4-BE49-F238E27FC236}">
                <a16:creationId xmlns:a16="http://schemas.microsoft.com/office/drawing/2014/main" id="{45CC8D77-D46E-41A2-A20A-5548F03475C3}"/>
              </a:ext>
            </a:extLst>
          </p:cNvPr>
          <p:cNvSpPr>
            <a:spLocks noGrp="1"/>
          </p:cNvSpPr>
          <p:nvPr>
            <p:ph type="sldNum" sz="quarter" idx="4"/>
          </p:nvPr>
        </p:nvSpPr>
        <p:spPr>
          <a:xfrm>
            <a:off x="11216368" y="6522444"/>
            <a:ext cx="243794" cy="216000"/>
          </a:xfrm>
          <a:prstGeom prst="rect">
            <a:avLst/>
          </a:prstGeom>
        </p:spPr>
        <p:txBody>
          <a:bodyPr vert="horz" wrap="none" lIns="0" tIns="0" rIns="0" bIns="0" rtlCol="0" anchor="ctr"/>
          <a:lstStyle>
            <a:lvl1pPr algn="r">
              <a:defRPr sz="1400">
                <a:solidFill>
                  <a:schemeClr val="tx1"/>
                </a:solidFill>
              </a:defRPr>
            </a:lvl1pPr>
          </a:lstStyle>
          <a:p>
            <a:fld id="{5ACA52AF-F19D-405C-AD5F-7D94B96A5CC3}" type="slidenum">
              <a:rPr lang="de-CH" smtClean="0"/>
              <a:pPr/>
              <a:t>‹#›</a:t>
            </a:fld>
            <a:endParaRPr lang="de-CH" dirty="0"/>
          </a:p>
        </p:txBody>
      </p:sp>
      <p:sp>
        <p:nvSpPr>
          <p:cNvPr id="17" name="Datumsplatzhalter 3">
            <a:extLst>
              <a:ext uri="{FF2B5EF4-FFF2-40B4-BE49-F238E27FC236}">
                <a16:creationId xmlns:a16="http://schemas.microsoft.com/office/drawing/2014/main" id="{965748C1-019D-46FD-8367-AF2FB4BC22D6}"/>
              </a:ext>
            </a:extLst>
          </p:cNvPr>
          <p:cNvSpPr>
            <a:spLocks noGrp="1"/>
          </p:cNvSpPr>
          <p:nvPr>
            <p:ph type="dt" sz="half" idx="2"/>
          </p:nvPr>
        </p:nvSpPr>
        <p:spPr>
          <a:xfrm>
            <a:off x="9413899" y="6522444"/>
            <a:ext cx="1608579" cy="216000"/>
          </a:xfrm>
          <a:prstGeom prst="rect">
            <a:avLst/>
          </a:prstGeom>
        </p:spPr>
        <p:txBody>
          <a:bodyPr vert="horz" lIns="0" tIns="0" rIns="0" bIns="0" rtlCol="0" anchor="ctr"/>
          <a:lstStyle>
            <a:lvl1pPr algn="ctr">
              <a:defRPr sz="1400">
                <a:solidFill>
                  <a:schemeClr val="tx1"/>
                </a:solidFill>
              </a:defRPr>
            </a:lvl1pPr>
          </a:lstStyle>
          <a:p>
            <a:r>
              <a:rPr lang="it-IT"/>
              <a:t>23 February 2023</a:t>
            </a:r>
            <a:endParaRPr lang="de-CH" dirty="0"/>
          </a:p>
        </p:txBody>
      </p:sp>
      <p:sp>
        <p:nvSpPr>
          <p:cNvPr id="18" name="Fußzeilenplatzhalter 4">
            <a:extLst>
              <a:ext uri="{FF2B5EF4-FFF2-40B4-BE49-F238E27FC236}">
                <a16:creationId xmlns:a16="http://schemas.microsoft.com/office/drawing/2014/main" id="{083156E6-C6EB-43BD-B3B4-2CDA7290A360}"/>
              </a:ext>
            </a:extLst>
          </p:cNvPr>
          <p:cNvSpPr>
            <a:spLocks noGrp="1"/>
          </p:cNvSpPr>
          <p:nvPr>
            <p:ph type="ftr" sz="quarter" idx="3"/>
          </p:nvPr>
        </p:nvSpPr>
        <p:spPr>
          <a:xfrm>
            <a:off x="3820009" y="6522444"/>
            <a:ext cx="5400000" cy="216000"/>
          </a:xfrm>
          <a:prstGeom prst="rect">
            <a:avLst/>
          </a:prstGeom>
        </p:spPr>
        <p:txBody>
          <a:bodyPr vert="horz" lIns="0" tIns="0" rIns="0" bIns="0" rtlCol="0" anchor="ctr"/>
          <a:lstStyle>
            <a:lvl1pPr algn="r">
              <a:defRPr sz="1400">
                <a:solidFill>
                  <a:schemeClr val="tx1"/>
                </a:solidFill>
              </a:defRPr>
            </a:lvl1pPr>
          </a:lstStyle>
          <a:p>
            <a:r>
              <a:rPr lang="de-CH"/>
              <a:t>Prof. Dr. Dr. h.c. Robert Riener</a:t>
            </a:r>
            <a:endParaRPr lang="de-CH" dirty="0"/>
          </a:p>
        </p:txBody>
      </p:sp>
    </p:spTree>
    <p:extLst>
      <p:ext uri="{BB962C8B-B14F-4D97-AF65-F5344CB8AC3E}">
        <p14:creationId xmlns:p14="http://schemas.microsoft.com/office/powerpoint/2010/main" val="2252988954"/>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hasCustomPrompt="1"/>
          </p:nvPr>
        </p:nvSpPr>
        <p:spPr>
          <a:xfrm>
            <a:off x="731837" y="2706548"/>
            <a:ext cx="10728325" cy="2272819"/>
          </a:xfrm>
        </p:spPr>
        <p:txBody>
          <a:bodyPr/>
          <a:lstStyle>
            <a:lvl1pPr marL="0" indent="0">
              <a:spcBef>
                <a:spcPts val="0"/>
              </a:spcBef>
              <a:buNone/>
              <a:defRPr sz="2400" b="0">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en-US" noProof="0" dirty="0"/>
              <a:t>robert.riener@hest.ethz.ch</a:t>
            </a:r>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3" name="Text Placeholder 2">
            <a:extLst>
              <a:ext uri="{FF2B5EF4-FFF2-40B4-BE49-F238E27FC236}">
                <a16:creationId xmlns:a16="http://schemas.microsoft.com/office/drawing/2014/main" id="{9A09D111-E795-4050-A27F-57BB0C30D5EC}"/>
              </a:ext>
            </a:extLst>
          </p:cNvPr>
          <p:cNvSpPr>
            <a:spLocks noGrp="1"/>
          </p:cNvSpPr>
          <p:nvPr>
            <p:ph type="body" sz="quarter" idx="13" hasCustomPrompt="1"/>
          </p:nvPr>
        </p:nvSpPr>
        <p:spPr>
          <a:xfrm>
            <a:off x="731836" y="2131873"/>
            <a:ext cx="10728326" cy="574675"/>
          </a:xfrm>
        </p:spPr>
        <p:txBody>
          <a:bodyPr/>
          <a:lstStyle>
            <a:lvl1pPr>
              <a:defRPr/>
            </a:lvl1pPr>
          </a:lstStyle>
          <a:p>
            <a:pPr lvl="0"/>
            <a:r>
              <a:rPr lang="en-US" dirty="0"/>
              <a:t>Prof. Robert Riener</a:t>
            </a:r>
          </a:p>
        </p:txBody>
      </p:sp>
      <p:pic>
        <p:nvPicPr>
          <p:cNvPr id="11" name="Graphic 10">
            <a:extLst>
              <a:ext uri="{FF2B5EF4-FFF2-40B4-BE49-F238E27FC236}">
                <a16:creationId xmlns:a16="http://schemas.microsoft.com/office/drawing/2014/main" id="{B1B2B95C-54A6-4D0D-8AA7-6745ADF311A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90675" y="226477"/>
            <a:ext cx="769487" cy="558000"/>
          </a:xfrm>
          <a:prstGeom prst="rect">
            <a:avLst/>
          </a:prstGeom>
        </p:spPr>
      </p:pic>
      <p:sp>
        <p:nvSpPr>
          <p:cNvPr id="12" name="TextBox 11">
            <a:extLst>
              <a:ext uri="{FF2B5EF4-FFF2-40B4-BE49-F238E27FC236}">
                <a16:creationId xmlns:a16="http://schemas.microsoft.com/office/drawing/2014/main" id="{878112CA-B11B-4395-9C86-91DE0D95D83D}"/>
              </a:ext>
            </a:extLst>
          </p:cNvPr>
          <p:cNvSpPr txBox="1"/>
          <p:nvPr userDrawn="1"/>
        </p:nvSpPr>
        <p:spPr>
          <a:xfrm>
            <a:off x="6961296" y="133605"/>
            <a:ext cx="3729379" cy="738664"/>
          </a:xfrm>
          <a:prstGeom prst="rect">
            <a:avLst/>
          </a:prstGeom>
          <a:noFill/>
        </p:spPr>
        <p:txBody>
          <a:bodyPr wrap="square" rtlCol="0">
            <a:spAutoFit/>
          </a:bodyPr>
          <a:lstStyle/>
          <a:p>
            <a:pPr algn="r"/>
            <a:r>
              <a:rPr lang="de-CH" sz="1400" b="1" dirty="0" err="1"/>
              <a:t>Sensory</a:t>
            </a:r>
            <a:r>
              <a:rPr lang="de-CH" sz="1400" b="1" dirty="0"/>
              <a:t>-Motor Systems Lab</a:t>
            </a:r>
          </a:p>
          <a:p>
            <a:pPr marL="0" marR="0" lvl="0" indent="0" algn="r" defTabSz="914400" rtl="0" eaLnBrk="1" fontAlgn="auto" latinLnBrk="0" hangingPunct="1">
              <a:lnSpc>
                <a:spcPct val="100000"/>
              </a:lnSpc>
              <a:spcBef>
                <a:spcPts val="0"/>
              </a:spcBef>
              <a:spcAft>
                <a:spcPts val="0"/>
              </a:spcAft>
              <a:buClrTx/>
              <a:buSzTx/>
              <a:buFontTx/>
              <a:buNone/>
              <a:tabLst/>
              <a:defRPr/>
            </a:pPr>
            <a:r>
              <a:rPr lang="de-CH" sz="1400" dirty="0"/>
              <a:t>Institute </a:t>
            </a:r>
            <a:r>
              <a:rPr lang="de-CH" sz="1400" dirty="0" err="1"/>
              <a:t>of</a:t>
            </a:r>
            <a:r>
              <a:rPr lang="de-CH" sz="1400" dirty="0"/>
              <a:t> Robotics and Intelligent Systems</a:t>
            </a:r>
          </a:p>
          <a:p>
            <a:pPr marL="0" marR="0" lvl="0" indent="0" algn="r" defTabSz="914400" rtl="0" eaLnBrk="1" fontAlgn="auto" latinLnBrk="0" hangingPunct="1">
              <a:lnSpc>
                <a:spcPct val="100000"/>
              </a:lnSpc>
              <a:spcBef>
                <a:spcPts val="0"/>
              </a:spcBef>
              <a:spcAft>
                <a:spcPts val="0"/>
              </a:spcAft>
              <a:buClrTx/>
              <a:buSzTx/>
              <a:buFontTx/>
              <a:buNone/>
              <a:tabLst/>
              <a:defRPr/>
            </a:pPr>
            <a:r>
              <a:rPr lang="de-CH" sz="1400" dirty="0"/>
              <a:t>Balgrist University Hospital</a:t>
            </a:r>
          </a:p>
        </p:txBody>
      </p:sp>
    </p:spTree>
    <p:extLst>
      <p:ext uri="{BB962C8B-B14F-4D97-AF65-F5344CB8AC3E}">
        <p14:creationId xmlns:p14="http://schemas.microsoft.com/office/powerpoint/2010/main" val="2349591118"/>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it-IT" noProof="0"/>
              <a:t>23 February 2023</a:t>
            </a:r>
            <a:endParaRPr lang="de-CH" noProof="0" dirty="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Prof. Dr. Dr. h.c. Robert Riener</a:t>
            </a:r>
            <a:endParaRPr lang="de-CH" noProof="0"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dirty="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de-DE" noProof="0" dirty="0"/>
              <a:t>Bild durch Klicken auf Symbol hinzufügen</a:t>
            </a:r>
            <a:endParaRPr lang="de-CH" noProof="0" dirty="0"/>
          </a:p>
        </p:txBody>
      </p:sp>
    </p:spTree>
    <p:extLst>
      <p:ext uri="{BB962C8B-B14F-4D97-AF65-F5344CB8AC3E}">
        <p14:creationId xmlns:p14="http://schemas.microsoft.com/office/powerpoint/2010/main" val="417844267"/>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ullet poi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hasCustomPrompt="1"/>
          </p:nvPr>
        </p:nvSpPr>
        <p:spPr/>
        <p:txBody>
          <a:bodyPr/>
          <a:lstStyle>
            <a:lvl1pPr>
              <a:defRPr sz="3600"/>
            </a:lvl1pPr>
          </a:lstStyle>
          <a:p>
            <a:r>
              <a:rPr lang="en-US" noProof="0" dirty="0"/>
              <a:t>Topic, 36 </a:t>
            </a:r>
            <a:r>
              <a:rPr lang="en-US" noProof="0" dirty="0" err="1"/>
              <a:t>pt</a:t>
            </a:r>
            <a:endParaRPr lang="de-CH" noProof="0" dirty="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hasCustomPrompt="1"/>
          </p:nvPr>
        </p:nvSpPr>
        <p:spPr/>
        <p:txBody>
          <a:bodyPr/>
          <a:lstStyle>
            <a:lvl1pPr marL="0" indent="0">
              <a:buFont typeface="Arial" panose="020B0604020202020204" pitchFamily="34" charset="0"/>
              <a:buNone/>
              <a:defRPr sz="2800"/>
            </a:lvl1pPr>
            <a:lvl2pPr marL="360000" indent="-360000">
              <a:buFont typeface="Arial" panose="020B0604020202020204" pitchFamily="34" charset="0"/>
              <a:buChar char="•"/>
              <a:defRPr/>
            </a:lvl2pPr>
            <a:lvl3pPr marL="720000" indent="-360000">
              <a:buFont typeface="Arial" panose="020B0604020202020204" pitchFamily="34" charset="0"/>
              <a:buChar char="•"/>
              <a:defRPr/>
            </a:lvl3pPr>
            <a:lvl4pPr marL="1080000" indent="-360000">
              <a:buFont typeface="Arial" panose="020B0604020202020204" pitchFamily="34" charset="0"/>
              <a:buChar char="•"/>
              <a:defRPr/>
            </a:lvl4pPr>
            <a:lvl5pPr marL="1440000" indent="-360000">
              <a:buFont typeface="Arial" panose="020B0604020202020204" pitchFamily="34" charset="0"/>
              <a:buChar char="•"/>
              <a:defRPr/>
            </a:lvl5pPr>
          </a:lstStyle>
          <a:p>
            <a:pPr lvl="0"/>
            <a:r>
              <a:rPr lang="de-CH" noProof="0" dirty="0"/>
              <a:t>This </a:t>
            </a:r>
            <a:r>
              <a:rPr lang="de-CH" noProof="0" dirty="0" err="1"/>
              <a:t>is</a:t>
            </a:r>
            <a:r>
              <a:rPr lang="de-CH" noProof="0" dirty="0"/>
              <a:t> a </a:t>
            </a:r>
            <a:r>
              <a:rPr lang="de-CH" noProof="0" dirty="0" err="1"/>
              <a:t>claim</a:t>
            </a:r>
            <a:r>
              <a:rPr lang="de-CH" noProof="0" dirty="0"/>
              <a:t> in 28 </a:t>
            </a:r>
            <a:r>
              <a:rPr lang="de-CH" noProof="0" dirty="0" err="1"/>
              <a:t>pt</a:t>
            </a:r>
            <a:endParaRPr lang="de-CH" noProof="0" dirty="0"/>
          </a:p>
          <a:p>
            <a:pPr lvl="1"/>
            <a:r>
              <a:rPr lang="de-CH" noProof="0" dirty="0"/>
              <a:t>Zweite Ebene</a:t>
            </a:r>
          </a:p>
          <a:p>
            <a:pPr lvl="2"/>
            <a:r>
              <a:rPr lang="de-CH" noProof="0" dirty="0"/>
              <a:t>Dritte Ebene</a:t>
            </a:r>
          </a:p>
          <a:p>
            <a:pPr lvl="3"/>
            <a:r>
              <a:rPr lang="de-CH" noProof="0" dirty="0"/>
              <a:t>Vierte Ebene</a:t>
            </a:r>
          </a:p>
          <a:p>
            <a:pPr lvl="4"/>
            <a:r>
              <a:rPr lang="de-CH" noProof="0" dirty="0"/>
              <a:t>Fünfte Ebene</a:t>
            </a:r>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8" name="Datumsplatzhalter 3">
            <a:extLst>
              <a:ext uri="{FF2B5EF4-FFF2-40B4-BE49-F238E27FC236}">
                <a16:creationId xmlns:a16="http://schemas.microsoft.com/office/drawing/2014/main" id="{E7ED510D-51E6-4BB3-AC24-E1253247C573}"/>
              </a:ext>
            </a:extLst>
          </p:cNvPr>
          <p:cNvSpPr>
            <a:spLocks noGrp="1"/>
          </p:cNvSpPr>
          <p:nvPr>
            <p:ph type="dt" sz="half" idx="2"/>
          </p:nvPr>
        </p:nvSpPr>
        <p:spPr>
          <a:xfrm>
            <a:off x="9413899" y="6522444"/>
            <a:ext cx="1608579" cy="216000"/>
          </a:xfrm>
          <a:prstGeom prst="rect">
            <a:avLst/>
          </a:prstGeom>
        </p:spPr>
        <p:txBody>
          <a:bodyPr vert="horz" lIns="0" tIns="0" rIns="0" bIns="0" rtlCol="0" anchor="ctr"/>
          <a:lstStyle>
            <a:lvl1pPr algn="ctr">
              <a:defRPr sz="1400">
                <a:solidFill>
                  <a:schemeClr val="tx1"/>
                </a:solidFill>
              </a:defRPr>
            </a:lvl1pPr>
          </a:lstStyle>
          <a:p>
            <a:r>
              <a:rPr lang="it-IT"/>
              <a:t>23 February 2023</a:t>
            </a:r>
            <a:endParaRPr lang="de-CH" dirty="0"/>
          </a:p>
        </p:txBody>
      </p:sp>
      <p:sp>
        <p:nvSpPr>
          <p:cNvPr id="9" name="Fußzeilenplatzhalter 4">
            <a:extLst>
              <a:ext uri="{FF2B5EF4-FFF2-40B4-BE49-F238E27FC236}">
                <a16:creationId xmlns:a16="http://schemas.microsoft.com/office/drawing/2014/main" id="{C6BAADA1-D47B-4CCE-B8EE-0EC6348B58B9}"/>
              </a:ext>
            </a:extLst>
          </p:cNvPr>
          <p:cNvSpPr>
            <a:spLocks noGrp="1"/>
          </p:cNvSpPr>
          <p:nvPr>
            <p:ph type="ftr" sz="quarter" idx="3"/>
          </p:nvPr>
        </p:nvSpPr>
        <p:spPr>
          <a:xfrm>
            <a:off x="3820009" y="6522444"/>
            <a:ext cx="5400000" cy="216000"/>
          </a:xfrm>
          <a:prstGeom prst="rect">
            <a:avLst/>
          </a:prstGeom>
        </p:spPr>
        <p:txBody>
          <a:bodyPr vert="horz" lIns="0" tIns="0" rIns="0" bIns="0" rtlCol="0" anchor="ctr"/>
          <a:lstStyle>
            <a:lvl1pPr algn="r">
              <a:defRPr sz="1400">
                <a:solidFill>
                  <a:schemeClr val="tx1"/>
                </a:solidFill>
              </a:defRPr>
            </a:lvl1pPr>
          </a:lstStyle>
          <a:p>
            <a:r>
              <a:rPr lang="de-CH"/>
              <a:t>Prof. Dr. Dr. h.c. Robert Riener</a:t>
            </a:r>
            <a:endParaRPr lang="de-CH" dirty="0"/>
          </a:p>
        </p:txBody>
      </p:sp>
    </p:spTree>
    <p:extLst>
      <p:ext uri="{BB962C8B-B14F-4D97-AF65-F5344CB8AC3E}">
        <p14:creationId xmlns:p14="http://schemas.microsoft.com/office/powerpoint/2010/main" val="2221599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hasCustomPrompt="1"/>
          </p:nvPr>
        </p:nvSpPr>
        <p:spPr/>
        <p:txBody>
          <a:bodyPr/>
          <a:lstStyle>
            <a:lvl1pPr>
              <a:defRPr sz="3600"/>
            </a:lvl1pPr>
          </a:lstStyle>
          <a:p>
            <a:r>
              <a:rPr lang="en-US" noProof="0" dirty="0"/>
              <a:t>Topic, 36 </a:t>
            </a:r>
            <a:r>
              <a:rPr lang="en-US" noProof="0" dirty="0" err="1"/>
              <a:t>pt</a:t>
            </a:r>
            <a:endParaRPr lang="de-CH" noProof="0"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8" name="Datumsplatzhalter 3">
            <a:extLst>
              <a:ext uri="{FF2B5EF4-FFF2-40B4-BE49-F238E27FC236}">
                <a16:creationId xmlns:a16="http://schemas.microsoft.com/office/drawing/2014/main" id="{E7ED510D-51E6-4BB3-AC24-E1253247C573}"/>
              </a:ext>
            </a:extLst>
          </p:cNvPr>
          <p:cNvSpPr>
            <a:spLocks noGrp="1"/>
          </p:cNvSpPr>
          <p:nvPr>
            <p:ph type="dt" sz="half" idx="2"/>
          </p:nvPr>
        </p:nvSpPr>
        <p:spPr>
          <a:xfrm>
            <a:off x="9413899" y="6522444"/>
            <a:ext cx="1608579" cy="216000"/>
          </a:xfrm>
          <a:prstGeom prst="rect">
            <a:avLst/>
          </a:prstGeom>
        </p:spPr>
        <p:txBody>
          <a:bodyPr vert="horz" lIns="0" tIns="0" rIns="0" bIns="0" rtlCol="0" anchor="ctr"/>
          <a:lstStyle>
            <a:lvl1pPr algn="ctr">
              <a:defRPr sz="1400">
                <a:solidFill>
                  <a:schemeClr val="tx1"/>
                </a:solidFill>
              </a:defRPr>
            </a:lvl1pPr>
          </a:lstStyle>
          <a:p>
            <a:r>
              <a:rPr lang="it-IT"/>
              <a:t>23 February 2023</a:t>
            </a:r>
            <a:endParaRPr lang="de-CH" dirty="0"/>
          </a:p>
        </p:txBody>
      </p:sp>
      <p:sp>
        <p:nvSpPr>
          <p:cNvPr id="9" name="Fußzeilenplatzhalter 4">
            <a:extLst>
              <a:ext uri="{FF2B5EF4-FFF2-40B4-BE49-F238E27FC236}">
                <a16:creationId xmlns:a16="http://schemas.microsoft.com/office/drawing/2014/main" id="{C6BAADA1-D47B-4CCE-B8EE-0EC6348B58B9}"/>
              </a:ext>
            </a:extLst>
          </p:cNvPr>
          <p:cNvSpPr>
            <a:spLocks noGrp="1"/>
          </p:cNvSpPr>
          <p:nvPr>
            <p:ph type="ftr" sz="quarter" idx="3"/>
          </p:nvPr>
        </p:nvSpPr>
        <p:spPr>
          <a:xfrm>
            <a:off x="3820009" y="6522444"/>
            <a:ext cx="5400000" cy="216000"/>
          </a:xfrm>
          <a:prstGeom prst="rect">
            <a:avLst/>
          </a:prstGeom>
        </p:spPr>
        <p:txBody>
          <a:bodyPr vert="horz" lIns="0" tIns="0" rIns="0" bIns="0" rtlCol="0" anchor="ctr"/>
          <a:lstStyle>
            <a:lvl1pPr algn="r">
              <a:defRPr sz="1400">
                <a:solidFill>
                  <a:schemeClr val="tx1"/>
                </a:solidFill>
              </a:defRPr>
            </a:lvl1pPr>
          </a:lstStyle>
          <a:p>
            <a:r>
              <a:rPr lang="de-CH"/>
              <a:t>Prof. Dr. Dr. h.c. Robert Riener</a:t>
            </a:r>
            <a:endParaRPr lang="de-CH" dirty="0"/>
          </a:p>
        </p:txBody>
      </p:sp>
    </p:spTree>
    <p:extLst>
      <p:ext uri="{BB962C8B-B14F-4D97-AF65-F5344CB8AC3E}">
        <p14:creationId xmlns:p14="http://schemas.microsoft.com/office/powerpoint/2010/main" val="2282563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Hypothesis">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hasCustomPrompt="1"/>
          </p:nvPr>
        </p:nvSpPr>
        <p:spPr>
          <a:xfrm>
            <a:off x="731837" y="2135492"/>
            <a:ext cx="10728325" cy="3960000"/>
          </a:xfrm>
        </p:spPr>
        <p:txBody>
          <a:bodyPr/>
          <a:lstStyle>
            <a:lvl1pPr marL="0" indent="0">
              <a:spcBef>
                <a:spcPts val="0"/>
              </a:spcBef>
              <a:buNone/>
              <a:defRPr sz="3600">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en-US" noProof="0" dirty="0"/>
              <a:t>This is a hypothesis in 36 pt.</a:t>
            </a:r>
          </a:p>
        </p:txBody>
      </p:sp>
      <p:pic>
        <p:nvPicPr>
          <p:cNvPr id="8" name="Grafik 6">
            <a:extLst>
              <a:ext uri="{FF2B5EF4-FFF2-40B4-BE49-F238E27FC236}">
                <a16:creationId xmlns:a16="http://schemas.microsoft.com/office/drawing/2014/main" id="{6CEA7B7D-2613-4CE8-AA6F-BE573692269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3" name="Foliennummernplatzhalter 5">
            <a:extLst>
              <a:ext uri="{FF2B5EF4-FFF2-40B4-BE49-F238E27FC236}">
                <a16:creationId xmlns:a16="http://schemas.microsoft.com/office/drawing/2014/main" id="{FDD22517-23FD-4CB3-B6ED-CA20F929223B}"/>
              </a:ext>
            </a:extLst>
          </p:cNvPr>
          <p:cNvSpPr>
            <a:spLocks noGrp="1"/>
          </p:cNvSpPr>
          <p:nvPr>
            <p:ph type="sldNum" sz="quarter" idx="4"/>
          </p:nvPr>
        </p:nvSpPr>
        <p:spPr>
          <a:xfrm>
            <a:off x="11216368" y="6522444"/>
            <a:ext cx="243794" cy="216000"/>
          </a:xfrm>
          <a:prstGeom prst="rect">
            <a:avLst/>
          </a:prstGeom>
        </p:spPr>
        <p:txBody>
          <a:bodyPr vert="horz" wrap="none" lIns="0" tIns="0" rIns="0" bIns="0" rtlCol="0" anchor="ctr"/>
          <a:lstStyle>
            <a:lvl1pPr algn="r">
              <a:defRPr sz="1400">
                <a:solidFill>
                  <a:schemeClr val="tx1"/>
                </a:solidFill>
              </a:defRPr>
            </a:lvl1pPr>
          </a:lstStyle>
          <a:p>
            <a:fld id="{5ACA52AF-F19D-405C-AD5F-7D94B96A5CC3}" type="slidenum">
              <a:rPr lang="de-CH" smtClean="0"/>
              <a:pPr/>
              <a:t>‹#›</a:t>
            </a:fld>
            <a:endParaRPr lang="de-CH" dirty="0"/>
          </a:p>
        </p:txBody>
      </p:sp>
      <p:sp>
        <p:nvSpPr>
          <p:cNvPr id="14" name="Datumsplatzhalter 3">
            <a:extLst>
              <a:ext uri="{FF2B5EF4-FFF2-40B4-BE49-F238E27FC236}">
                <a16:creationId xmlns:a16="http://schemas.microsoft.com/office/drawing/2014/main" id="{AFE15460-629D-47CA-A59F-D2A9E7701BD7}"/>
              </a:ext>
            </a:extLst>
          </p:cNvPr>
          <p:cNvSpPr>
            <a:spLocks noGrp="1"/>
          </p:cNvSpPr>
          <p:nvPr>
            <p:ph type="dt" sz="half" idx="2"/>
          </p:nvPr>
        </p:nvSpPr>
        <p:spPr>
          <a:xfrm>
            <a:off x="9413899" y="6522444"/>
            <a:ext cx="1608579" cy="216000"/>
          </a:xfrm>
          <a:prstGeom prst="rect">
            <a:avLst/>
          </a:prstGeom>
        </p:spPr>
        <p:txBody>
          <a:bodyPr vert="horz" lIns="0" tIns="0" rIns="0" bIns="0" rtlCol="0" anchor="ctr"/>
          <a:lstStyle>
            <a:lvl1pPr algn="ctr">
              <a:defRPr sz="1400">
                <a:solidFill>
                  <a:schemeClr val="tx1"/>
                </a:solidFill>
              </a:defRPr>
            </a:lvl1pPr>
          </a:lstStyle>
          <a:p>
            <a:r>
              <a:rPr lang="it-IT"/>
              <a:t>23 February 2023</a:t>
            </a:r>
            <a:endParaRPr lang="de-CH" dirty="0"/>
          </a:p>
        </p:txBody>
      </p:sp>
      <p:sp>
        <p:nvSpPr>
          <p:cNvPr id="15" name="Fußzeilenplatzhalter 4">
            <a:extLst>
              <a:ext uri="{FF2B5EF4-FFF2-40B4-BE49-F238E27FC236}">
                <a16:creationId xmlns:a16="http://schemas.microsoft.com/office/drawing/2014/main" id="{FBB900D6-66AF-4A7D-8F79-8849DE4CABEE}"/>
              </a:ext>
            </a:extLst>
          </p:cNvPr>
          <p:cNvSpPr>
            <a:spLocks noGrp="1"/>
          </p:cNvSpPr>
          <p:nvPr>
            <p:ph type="ftr" sz="quarter" idx="3"/>
          </p:nvPr>
        </p:nvSpPr>
        <p:spPr>
          <a:xfrm>
            <a:off x="3820009" y="6522444"/>
            <a:ext cx="5400000" cy="216000"/>
          </a:xfrm>
          <a:prstGeom prst="rect">
            <a:avLst/>
          </a:prstGeom>
        </p:spPr>
        <p:txBody>
          <a:bodyPr vert="horz" lIns="0" tIns="0" rIns="0" bIns="0" rtlCol="0" anchor="ctr"/>
          <a:lstStyle>
            <a:lvl1pPr algn="r">
              <a:defRPr sz="1400">
                <a:solidFill>
                  <a:schemeClr val="tx1"/>
                </a:solidFill>
              </a:defRPr>
            </a:lvl1pPr>
          </a:lstStyle>
          <a:p>
            <a:r>
              <a:rPr lang="de-CH"/>
              <a:t>Prof. Dr. Dr. h.c. Robert Riener</a:t>
            </a:r>
            <a:endParaRPr lang="de-CH" dirty="0"/>
          </a:p>
        </p:txBody>
      </p:sp>
    </p:spTree>
    <p:extLst>
      <p:ext uri="{BB962C8B-B14F-4D97-AF65-F5344CB8AC3E}">
        <p14:creationId xmlns:p14="http://schemas.microsoft.com/office/powerpoint/2010/main" val="175267033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Multilayer Hypothesi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hasCustomPrompt="1"/>
          </p:nvPr>
        </p:nvSpPr>
        <p:spPr/>
        <p:txBody>
          <a:bodyPr/>
          <a:lstStyle>
            <a:lvl1pPr>
              <a:defRPr sz="3600"/>
            </a:lvl1pPr>
          </a:lstStyle>
          <a:p>
            <a:r>
              <a:rPr lang="en-US" noProof="0" dirty="0"/>
              <a:t>Topic, 36 </a:t>
            </a:r>
            <a:r>
              <a:rPr lang="en-US" noProof="0" dirty="0" err="1"/>
              <a:t>pt</a:t>
            </a:r>
            <a:endParaRPr lang="de-CH" noProof="0" dirty="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hasCustomPrompt="1"/>
          </p:nvPr>
        </p:nvSpPr>
        <p:spPr/>
        <p:txBody>
          <a:bodyPr/>
          <a:lstStyle>
            <a:lvl1pPr marL="0" indent="0">
              <a:buFont typeface="+mj-lt"/>
              <a:buNone/>
              <a:defRPr sz="2800" b="1"/>
            </a:lvl1pPr>
            <a:lvl2pPr marL="360000" indent="-360000" defTabSz="896938">
              <a:buFont typeface="+mj-lt"/>
              <a:buAutoNum type="arabicPeriod"/>
              <a:defRPr sz="2400"/>
            </a:lvl2pPr>
            <a:lvl3pPr marL="720000" indent="-360000">
              <a:buFont typeface="+mj-lt"/>
              <a:buAutoNum type="arabicPeriod"/>
              <a:defRPr sz="2400"/>
            </a:lvl3pPr>
            <a:lvl4pPr marL="1080000" indent="-360000">
              <a:buFont typeface="+mj-lt"/>
              <a:buAutoNum type="arabicPeriod"/>
              <a:defRPr sz="2400"/>
            </a:lvl4pPr>
            <a:lvl5pPr marL="2692400" indent="-539750">
              <a:buFont typeface="+mj-lt"/>
              <a:buAutoNum type="arabicPeriod"/>
              <a:defRPr sz="2400"/>
            </a:lvl5pPr>
          </a:lstStyle>
          <a:p>
            <a:pPr lvl="0"/>
            <a:r>
              <a:rPr lang="en-US" noProof="0" dirty="0"/>
              <a:t>Top level without bullet, 28 </a:t>
            </a:r>
            <a:r>
              <a:rPr lang="en-US" noProof="0" dirty="0" err="1"/>
              <a:t>pt</a:t>
            </a:r>
            <a:endParaRPr lang="en-US" noProof="0" dirty="0"/>
          </a:p>
          <a:p>
            <a:pPr lvl="1"/>
            <a:r>
              <a:rPr lang="en-US" noProof="0" dirty="0"/>
              <a:t>Lower levels 24 </a:t>
            </a:r>
            <a:r>
              <a:rPr lang="en-US" noProof="0" dirty="0" err="1"/>
              <a:t>pt</a:t>
            </a:r>
            <a:endParaRPr lang="en-US" noProof="0" dirty="0"/>
          </a:p>
          <a:p>
            <a:pPr lvl="2"/>
            <a:r>
              <a:rPr lang="en-US" noProof="0" dirty="0"/>
              <a:t>Third level</a:t>
            </a:r>
          </a:p>
          <a:p>
            <a:pPr lvl="3"/>
            <a:r>
              <a:rPr lang="en-US" noProof="0" dirty="0"/>
              <a:t>Fourth level</a:t>
            </a:r>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2" name="Foliennummernplatzhalter 5">
            <a:extLst>
              <a:ext uri="{FF2B5EF4-FFF2-40B4-BE49-F238E27FC236}">
                <a16:creationId xmlns:a16="http://schemas.microsoft.com/office/drawing/2014/main" id="{BF7AB1E5-8173-48F2-BB56-C2147AF238A0}"/>
              </a:ext>
            </a:extLst>
          </p:cNvPr>
          <p:cNvSpPr>
            <a:spLocks noGrp="1"/>
          </p:cNvSpPr>
          <p:nvPr>
            <p:ph type="sldNum" sz="quarter" idx="4"/>
          </p:nvPr>
        </p:nvSpPr>
        <p:spPr>
          <a:xfrm>
            <a:off x="11216368" y="6522444"/>
            <a:ext cx="243794" cy="216000"/>
          </a:xfrm>
          <a:prstGeom prst="rect">
            <a:avLst/>
          </a:prstGeom>
        </p:spPr>
        <p:txBody>
          <a:bodyPr vert="horz" wrap="none" lIns="0" tIns="0" rIns="0" bIns="0" rtlCol="0" anchor="ctr"/>
          <a:lstStyle>
            <a:lvl1pPr algn="r">
              <a:defRPr sz="1400">
                <a:solidFill>
                  <a:schemeClr val="tx1"/>
                </a:solidFill>
              </a:defRPr>
            </a:lvl1pPr>
          </a:lstStyle>
          <a:p>
            <a:fld id="{5ACA52AF-F19D-405C-AD5F-7D94B96A5CC3}" type="slidenum">
              <a:rPr lang="de-CH" smtClean="0"/>
              <a:pPr/>
              <a:t>‹#›</a:t>
            </a:fld>
            <a:endParaRPr lang="de-CH" dirty="0"/>
          </a:p>
        </p:txBody>
      </p:sp>
      <p:sp>
        <p:nvSpPr>
          <p:cNvPr id="13" name="Datumsplatzhalter 3">
            <a:extLst>
              <a:ext uri="{FF2B5EF4-FFF2-40B4-BE49-F238E27FC236}">
                <a16:creationId xmlns:a16="http://schemas.microsoft.com/office/drawing/2014/main" id="{3175222F-E429-4ED5-9E51-1CF876DE88F8}"/>
              </a:ext>
            </a:extLst>
          </p:cNvPr>
          <p:cNvSpPr>
            <a:spLocks noGrp="1"/>
          </p:cNvSpPr>
          <p:nvPr>
            <p:ph type="dt" sz="half" idx="2"/>
          </p:nvPr>
        </p:nvSpPr>
        <p:spPr>
          <a:xfrm>
            <a:off x="9413899" y="6522444"/>
            <a:ext cx="1608579" cy="216000"/>
          </a:xfrm>
          <a:prstGeom prst="rect">
            <a:avLst/>
          </a:prstGeom>
        </p:spPr>
        <p:txBody>
          <a:bodyPr vert="horz" lIns="0" tIns="0" rIns="0" bIns="0" rtlCol="0" anchor="ctr"/>
          <a:lstStyle>
            <a:lvl1pPr algn="ctr">
              <a:defRPr sz="1400">
                <a:solidFill>
                  <a:schemeClr val="tx1"/>
                </a:solidFill>
              </a:defRPr>
            </a:lvl1pPr>
          </a:lstStyle>
          <a:p>
            <a:r>
              <a:rPr lang="it-IT"/>
              <a:t>23 February 2023</a:t>
            </a:r>
            <a:endParaRPr lang="de-CH" dirty="0"/>
          </a:p>
        </p:txBody>
      </p:sp>
      <p:sp>
        <p:nvSpPr>
          <p:cNvPr id="14" name="Fußzeilenplatzhalter 4">
            <a:extLst>
              <a:ext uri="{FF2B5EF4-FFF2-40B4-BE49-F238E27FC236}">
                <a16:creationId xmlns:a16="http://schemas.microsoft.com/office/drawing/2014/main" id="{160B8C60-51C9-4536-8FAA-5027ECFD12E3}"/>
              </a:ext>
            </a:extLst>
          </p:cNvPr>
          <p:cNvSpPr>
            <a:spLocks noGrp="1"/>
          </p:cNvSpPr>
          <p:nvPr>
            <p:ph type="ftr" sz="quarter" idx="3"/>
          </p:nvPr>
        </p:nvSpPr>
        <p:spPr>
          <a:xfrm>
            <a:off x="3820009" y="6522444"/>
            <a:ext cx="5400000" cy="216000"/>
          </a:xfrm>
          <a:prstGeom prst="rect">
            <a:avLst/>
          </a:prstGeom>
        </p:spPr>
        <p:txBody>
          <a:bodyPr vert="horz" lIns="0" tIns="0" rIns="0" bIns="0" rtlCol="0" anchor="ctr"/>
          <a:lstStyle>
            <a:lvl1pPr algn="r">
              <a:defRPr sz="1400">
                <a:solidFill>
                  <a:schemeClr val="tx1"/>
                </a:solidFill>
              </a:defRPr>
            </a:lvl1pPr>
          </a:lstStyle>
          <a:p>
            <a:r>
              <a:rPr lang="de-CH"/>
              <a:t>Prof. Dr. Dr. h.c. Robert Riener</a:t>
            </a:r>
            <a:endParaRPr lang="de-CH" dirty="0"/>
          </a:p>
        </p:txBody>
      </p:sp>
    </p:spTree>
    <p:extLst>
      <p:ext uri="{BB962C8B-B14F-4D97-AF65-F5344CB8AC3E}">
        <p14:creationId xmlns:p14="http://schemas.microsoft.com/office/powerpoint/2010/main" val="388119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ot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hasCustomPrompt="1"/>
          </p:nvPr>
        </p:nvSpPr>
        <p:spPr/>
        <p:txBody>
          <a:bodyPr/>
          <a:lstStyle>
            <a:lvl1pPr>
              <a:defRPr sz="3600"/>
            </a:lvl1pPr>
          </a:lstStyle>
          <a:p>
            <a:r>
              <a:rPr lang="en-US" noProof="0" dirty="0"/>
              <a:t>Topic, 36 </a:t>
            </a:r>
            <a:r>
              <a:rPr lang="en-US" noProof="0" dirty="0" err="1"/>
              <a:t>pt</a:t>
            </a:r>
            <a:endParaRPr lang="de-CH" noProof="0" dirty="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hasCustomPrompt="1"/>
          </p:nvPr>
        </p:nvSpPr>
        <p:spPr>
          <a:xfrm>
            <a:off x="731837" y="1412875"/>
            <a:ext cx="10728325" cy="3960000"/>
          </a:xfrm>
        </p:spPr>
        <p:txBody>
          <a:bodyPr/>
          <a:lstStyle>
            <a:lvl1pPr>
              <a:defRPr sz="2800" b="1"/>
            </a:lvl1pPr>
            <a:lvl2pPr marL="358775" indent="-358775">
              <a:defRPr sz="2400"/>
            </a:lvl2pPr>
            <a:lvl3pPr>
              <a:defRPr sz="2400"/>
            </a:lvl3pPr>
            <a:lvl4pPr>
              <a:defRPr sz="2400"/>
            </a:lvl4pPr>
            <a:lvl5pPr>
              <a:defRPr sz="2400"/>
            </a:lvl5pPr>
          </a:lstStyle>
          <a:p>
            <a:pPr lvl="0"/>
            <a:r>
              <a:rPr lang="en-US" noProof="0" dirty="0"/>
              <a:t>Top level without bullet, 28 </a:t>
            </a:r>
            <a:r>
              <a:rPr lang="en-US" noProof="0" dirty="0" err="1"/>
              <a:t>pt</a:t>
            </a:r>
            <a:endParaRPr lang="en-US" noProof="0" dirty="0"/>
          </a:p>
          <a:p>
            <a:pPr lvl="1"/>
            <a:r>
              <a:rPr lang="en-US" noProof="0" dirty="0"/>
              <a:t>Lower levels 24 </a:t>
            </a:r>
            <a:r>
              <a:rPr lang="en-US" noProof="0" dirty="0" err="1"/>
              <a:t>pt</a:t>
            </a:r>
            <a:r>
              <a:rPr lang="en-US" noProof="0" dirty="0"/>
              <a:t> [1]</a:t>
            </a:r>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hasCustomPrompt="1"/>
          </p:nvPr>
        </p:nvSpPr>
        <p:spPr>
          <a:xfrm>
            <a:off x="731836" y="5570135"/>
            <a:ext cx="5364164" cy="721233"/>
          </a:xfrm>
        </p:spPr>
        <p:txBody>
          <a:bodyPr anchor="b" anchorCtr="0"/>
          <a:lstStyle>
            <a:lvl1pPr marL="179388" indent="-179388">
              <a:spcBef>
                <a:spcPts val="0"/>
              </a:spcBef>
              <a:buFont typeface="+mj-lt"/>
              <a:buAutoNum type="arabicPeriod"/>
              <a:defRPr sz="1800" b="0" i="0" baseline="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en-US" noProof="0" dirty="0"/>
              <a:t>This is a reference in 18 </a:t>
            </a:r>
            <a:r>
              <a:rPr lang="en-US" noProof="0" dirty="0" err="1"/>
              <a:t>pt</a:t>
            </a:r>
            <a:endParaRPr lang="en-US" noProof="0" dirty="0"/>
          </a:p>
        </p:txBody>
      </p:sp>
      <p:sp>
        <p:nvSpPr>
          <p:cNvPr id="14" name="Foliennummernplatzhalter 5">
            <a:extLst>
              <a:ext uri="{FF2B5EF4-FFF2-40B4-BE49-F238E27FC236}">
                <a16:creationId xmlns:a16="http://schemas.microsoft.com/office/drawing/2014/main" id="{7A120A4A-1C0C-42FD-9D5E-BB9228214F6C}"/>
              </a:ext>
            </a:extLst>
          </p:cNvPr>
          <p:cNvSpPr>
            <a:spLocks noGrp="1"/>
          </p:cNvSpPr>
          <p:nvPr>
            <p:ph type="sldNum" sz="quarter" idx="4"/>
          </p:nvPr>
        </p:nvSpPr>
        <p:spPr>
          <a:xfrm>
            <a:off x="11216368" y="6522444"/>
            <a:ext cx="243794" cy="216000"/>
          </a:xfrm>
          <a:prstGeom prst="rect">
            <a:avLst/>
          </a:prstGeom>
        </p:spPr>
        <p:txBody>
          <a:bodyPr vert="horz" wrap="none" lIns="0" tIns="0" rIns="0" bIns="0" rtlCol="0" anchor="ctr"/>
          <a:lstStyle>
            <a:lvl1pPr algn="r">
              <a:defRPr sz="1400">
                <a:solidFill>
                  <a:schemeClr val="tx1"/>
                </a:solidFill>
              </a:defRPr>
            </a:lvl1pPr>
          </a:lstStyle>
          <a:p>
            <a:fld id="{5ACA52AF-F19D-405C-AD5F-7D94B96A5CC3}" type="slidenum">
              <a:rPr lang="de-CH" smtClean="0"/>
              <a:pPr/>
              <a:t>‹#›</a:t>
            </a:fld>
            <a:endParaRPr lang="de-CH" dirty="0"/>
          </a:p>
        </p:txBody>
      </p:sp>
      <p:sp>
        <p:nvSpPr>
          <p:cNvPr id="15" name="Datumsplatzhalter 3">
            <a:extLst>
              <a:ext uri="{FF2B5EF4-FFF2-40B4-BE49-F238E27FC236}">
                <a16:creationId xmlns:a16="http://schemas.microsoft.com/office/drawing/2014/main" id="{CAB20D23-B77C-4FB4-AA15-F202E8D3B751}"/>
              </a:ext>
            </a:extLst>
          </p:cNvPr>
          <p:cNvSpPr>
            <a:spLocks noGrp="1"/>
          </p:cNvSpPr>
          <p:nvPr>
            <p:ph type="dt" sz="half" idx="2"/>
          </p:nvPr>
        </p:nvSpPr>
        <p:spPr>
          <a:xfrm>
            <a:off x="9413899" y="6522444"/>
            <a:ext cx="1608579" cy="216000"/>
          </a:xfrm>
          <a:prstGeom prst="rect">
            <a:avLst/>
          </a:prstGeom>
        </p:spPr>
        <p:txBody>
          <a:bodyPr vert="horz" lIns="0" tIns="0" rIns="0" bIns="0" rtlCol="0" anchor="ctr"/>
          <a:lstStyle>
            <a:lvl1pPr algn="ctr">
              <a:defRPr sz="1400">
                <a:solidFill>
                  <a:schemeClr val="tx1"/>
                </a:solidFill>
              </a:defRPr>
            </a:lvl1pPr>
          </a:lstStyle>
          <a:p>
            <a:r>
              <a:rPr lang="it-IT"/>
              <a:t>23 February 2023</a:t>
            </a:r>
            <a:endParaRPr lang="de-CH" dirty="0"/>
          </a:p>
        </p:txBody>
      </p:sp>
      <p:sp>
        <p:nvSpPr>
          <p:cNvPr id="16" name="Fußzeilenplatzhalter 4">
            <a:extLst>
              <a:ext uri="{FF2B5EF4-FFF2-40B4-BE49-F238E27FC236}">
                <a16:creationId xmlns:a16="http://schemas.microsoft.com/office/drawing/2014/main" id="{106634DC-28DC-4A50-A71A-10DE2214C137}"/>
              </a:ext>
            </a:extLst>
          </p:cNvPr>
          <p:cNvSpPr>
            <a:spLocks noGrp="1"/>
          </p:cNvSpPr>
          <p:nvPr>
            <p:ph type="ftr" sz="quarter" idx="3"/>
          </p:nvPr>
        </p:nvSpPr>
        <p:spPr>
          <a:xfrm>
            <a:off x="3820009" y="6522444"/>
            <a:ext cx="5400000" cy="216000"/>
          </a:xfrm>
          <a:prstGeom prst="rect">
            <a:avLst/>
          </a:prstGeom>
        </p:spPr>
        <p:txBody>
          <a:bodyPr vert="horz" lIns="0" tIns="0" rIns="0" bIns="0" rtlCol="0" anchor="ctr"/>
          <a:lstStyle>
            <a:lvl1pPr algn="r">
              <a:defRPr sz="1400">
                <a:solidFill>
                  <a:schemeClr val="tx1"/>
                </a:solidFill>
              </a:defRPr>
            </a:lvl1pPr>
          </a:lstStyle>
          <a:p>
            <a:r>
              <a:rPr lang="de-CH"/>
              <a:t>Prof. Dr. Dr. h.c. Robert Riener</a:t>
            </a:r>
            <a:endParaRPr lang="de-CH" dirty="0"/>
          </a:p>
        </p:txBody>
      </p:sp>
    </p:spTree>
    <p:extLst>
      <p:ext uri="{BB962C8B-B14F-4D97-AF65-F5344CB8AC3E}">
        <p14:creationId xmlns:p14="http://schemas.microsoft.com/office/powerpoint/2010/main" val="426001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960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en-GB" noProof="0"/>
              <a:t>Click icon to add picture</a:t>
            </a:r>
            <a:endParaRPr lang="de-CH" noProof="0"/>
          </a:p>
        </p:txBody>
      </p:sp>
      <p:sp>
        <p:nvSpPr>
          <p:cNvPr id="13" name="Foliennummernplatzhalter 5">
            <a:extLst>
              <a:ext uri="{FF2B5EF4-FFF2-40B4-BE49-F238E27FC236}">
                <a16:creationId xmlns:a16="http://schemas.microsoft.com/office/drawing/2014/main" id="{DA4601B7-1203-4EBC-9A80-5A392DC40522}"/>
              </a:ext>
            </a:extLst>
          </p:cNvPr>
          <p:cNvSpPr>
            <a:spLocks noGrp="1"/>
          </p:cNvSpPr>
          <p:nvPr>
            <p:ph type="sldNum" sz="quarter" idx="4"/>
          </p:nvPr>
        </p:nvSpPr>
        <p:spPr>
          <a:xfrm>
            <a:off x="11216368" y="6522444"/>
            <a:ext cx="243794" cy="216000"/>
          </a:xfrm>
          <a:prstGeom prst="rect">
            <a:avLst/>
          </a:prstGeom>
        </p:spPr>
        <p:txBody>
          <a:bodyPr vert="horz" wrap="none" lIns="0" tIns="0" rIns="0" bIns="0" rtlCol="0" anchor="ctr"/>
          <a:lstStyle>
            <a:lvl1pPr algn="r">
              <a:defRPr sz="1400">
                <a:solidFill>
                  <a:schemeClr val="tx1"/>
                </a:solidFill>
              </a:defRPr>
            </a:lvl1pPr>
          </a:lstStyle>
          <a:p>
            <a:fld id="{5ACA52AF-F19D-405C-AD5F-7D94B96A5CC3}" type="slidenum">
              <a:rPr lang="de-CH" smtClean="0"/>
              <a:pPr/>
              <a:t>‹#›</a:t>
            </a:fld>
            <a:endParaRPr lang="de-CH" dirty="0"/>
          </a:p>
        </p:txBody>
      </p:sp>
      <p:sp>
        <p:nvSpPr>
          <p:cNvPr id="14" name="Datumsplatzhalter 3">
            <a:extLst>
              <a:ext uri="{FF2B5EF4-FFF2-40B4-BE49-F238E27FC236}">
                <a16:creationId xmlns:a16="http://schemas.microsoft.com/office/drawing/2014/main" id="{3AC32A85-2B45-4D3D-BA23-B50895C78160}"/>
              </a:ext>
            </a:extLst>
          </p:cNvPr>
          <p:cNvSpPr>
            <a:spLocks noGrp="1"/>
          </p:cNvSpPr>
          <p:nvPr>
            <p:ph type="dt" sz="half" idx="2"/>
          </p:nvPr>
        </p:nvSpPr>
        <p:spPr>
          <a:xfrm>
            <a:off x="9413899" y="6522444"/>
            <a:ext cx="1608579" cy="216000"/>
          </a:xfrm>
          <a:prstGeom prst="rect">
            <a:avLst/>
          </a:prstGeom>
        </p:spPr>
        <p:txBody>
          <a:bodyPr vert="horz" lIns="0" tIns="0" rIns="0" bIns="0" rtlCol="0" anchor="ctr"/>
          <a:lstStyle>
            <a:lvl1pPr algn="ctr">
              <a:defRPr sz="1400">
                <a:solidFill>
                  <a:schemeClr val="tx1"/>
                </a:solidFill>
              </a:defRPr>
            </a:lvl1pPr>
          </a:lstStyle>
          <a:p>
            <a:r>
              <a:rPr lang="it-IT"/>
              <a:t>23 February 2023</a:t>
            </a:r>
            <a:endParaRPr lang="de-CH" dirty="0"/>
          </a:p>
        </p:txBody>
      </p:sp>
      <p:sp>
        <p:nvSpPr>
          <p:cNvPr id="15" name="Fußzeilenplatzhalter 4">
            <a:extLst>
              <a:ext uri="{FF2B5EF4-FFF2-40B4-BE49-F238E27FC236}">
                <a16:creationId xmlns:a16="http://schemas.microsoft.com/office/drawing/2014/main" id="{30478F98-8196-4503-99BF-1AB2257CE5FE}"/>
              </a:ext>
            </a:extLst>
          </p:cNvPr>
          <p:cNvSpPr>
            <a:spLocks noGrp="1"/>
          </p:cNvSpPr>
          <p:nvPr>
            <p:ph type="ftr" sz="quarter" idx="3"/>
          </p:nvPr>
        </p:nvSpPr>
        <p:spPr>
          <a:xfrm>
            <a:off x="3820009" y="6522444"/>
            <a:ext cx="5400000" cy="216000"/>
          </a:xfrm>
          <a:prstGeom prst="rect">
            <a:avLst/>
          </a:prstGeom>
        </p:spPr>
        <p:txBody>
          <a:bodyPr vert="horz" lIns="0" tIns="0" rIns="0" bIns="0" rtlCol="0" anchor="ctr"/>
          <a:lstStyle>
            <a:lvl1pPr algn="r">
              <a:defRPr sz="1400">
                <a:solidFill>
                  <a:schemeClr val="tx1"/>
                </a:solidFill>
              </a:defRPr>
            </a:lvl1pPr>
          </a:lstStyle>
          <a:p>
            <a:r>
              <a:rPr lang="de-CH"/>
              <a:t>Prof. Dr. Dr. h.c. Robert Riener</a:t>
            </a:r>
            <a:endParaRPr lang="de-CH" dirty="0"/>
          </a:p>
        </p:txBody>
      </p:sp>
    </p:spTree>
    <p:extLst>
      <p:ext uri="{BB962C8B-B14F-4D97-AF65-F5344CB8AC3E}">
        <p14:creationId xmlns:p14="http://schemas.microsoft.com/office/powerpoint/2010/main" val="2842048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 Pictur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hasCustomPrompt="1"/>
          </p:nvPr>
        </p:nvSpPr>
        <p:spPr/>
        <p:txBody>
          <a:bodyPr/>
          <a:lstStyle>
            <a:lvl1pPr>
              <a:defRPr sz="3600"/>
            </a:lvl1pPr>
          </a:lstStyle>
          <a:p>
            <a:r>
              <a:rPr lang="de-CH" noProof="0" dirty="0"/>
              <a:t>T</a:t>
            </a:r>
            <a:r>
              <a:rPr lang="en-US" noProof="0" dirty="0" err="1"/>
              <a:t>opic</a:t>
            </a:r>
            <a:r>
              <a:rPr lang="en-US" noProof="0" dirty="0"/>
              <a:t>, 36 </a:t>
            </a:r>
            <a:r>
              <a:rPr lang="en-US" noProof="0" dirty="0" err="1"/>
              <a:t>pt</a:t>
            </a:r>
            <a:endParaRPr lang="de-CH" noProof="0" dirty="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en-GB" noProof="0"/>
              <a:t>Click icon to add picture</a:t>
            </a:r>
            <a:endParaRPr lang="de-CH" noProof="0"/>
          </a:p>
        </p:txBody>
      </p:sp>
      <p:sp>
        <p:nvSpPr>
          <p:cNvPr id="13" name="Foliennummernplatzhalter 5">
            <a:extLst>
              <a:ext uri="{FF2B5EF4-FFF2-40B4-BE49-F238E27FC236}">
                <a16:creationId xmlns:a16="http://schemas.microsoft.com/office/drawing/2014/main" id="{028AB301-B905-485F-8CF8-2DAD9F21F9EB}"/>
              </a:ext>
            </a:extLst>
          </p:cNvPr>
          <p:cNvSpPr>
            <a:spLocks noGrp="1"/>
          </p:cNvSpPr>
          <p:nvPr>
            <p:ph type="sldNum" sz="quarter" idx="4"/>
          </p:nvPr>
        </p:nvSpPr>
        <p:spPr>
          <a:xfrm>
            <a:off x="11216368" y="6522444"/>
            <a:ext cx="243794" cy="216000"/>
          </a:xfrm>
          <a:prstGeom prst="rect">
            <a:avLst/>
          </a:prstGeom>
        </p:spPr>
        <p:txBody>
          <a:bodyPr vert="horz" wrap="none" lIns="0" tIns="0" rIns="0" bIns="0" rtlCol="0" anchor="ctr"/>
          <a:lstStyle>
            <a:lvl1pPr algn="r">
              <a:defRPr sz="1400">
                <a:solidFill>
                  <a:schemeClr val="tx1"/>
                </a:solidFill>
              </a:defRPr>
            </a:lvl1pPr>
          </a:lstStyle>
          <a:p>
            <a:fld id="{5ACA52AF-F19D-405C-AD5F-7D94B96A5CC3}" type="slidenum">
              <a:rPr lang="de-CH" smtClean="0"/>
              <a:pPr/>
              <a:t>‹#›</a:t>
            </a:fld>
            <a:endParaRPr lang="de-CH" dirty="0"/>
          </a:p>
        </p:txBody>
      </p:sp>
      <p:sp>
        <p:nvSpPr>
          <p:cNvPr id="14" name="Datumsplatzhalter 3">
            <a:extLst>
              <a:ext uri="{FF2B5EF4-FFF2-40B4-BE49-F238E27FC236}">
                <a16:creationId xmlns:a16="http://schemas.microsoft.com/office/drawing/2014/main" id="{18263F2C-C379-43D7-ADCF-FDB20618E7DD}"/>
              </a:ext>
            </a:extLst>
          </p:cNvPr>
          <p:cNvSpPr>
            <a:spLocks noGrp="1"/>
          </p:cNvSpPr>
          <p:nvPr>
            <p:ph type="dt" sz="half" idx="2"/>
          </p:nvPr>
        </p:nvSpPr>
        <p:spPr>
          <a:xfrm>
            <a:off x="9413899" y="6522444"/>
            <a:ext cx="1608579" cy="216000"/>
          </a:xfrm>
          <a:prstGeom prst="rect">
            <a:avLst/>
          </a:prstGeom>
        </p:spPr>
        <p:txBody>
          <a:bodyPr vert="horz" lIns="0" tIns="0" rIns="0" bIns="0" rtlCol="0" anchor="ctr"/>
          <a:lstStyle>
            <a:lvl1pPr algn="ctr">
              <a:defRPr sz="1400">
                <a:solidFill>
                  <a:schemeClr val="tx1"/>
                </a:solidFill>
              </a:defRPr>
            </a:lvl1pPr>
          </a:lstStyle>
          <a:p>
            <a:r>
              <a:rPr lang="it-IT"/>
              <a:t>23 February 2023</a:t>
            </a:r>
            <a:endParaRPr lang="de-CH" dirty="0"/>
          </a:p>
        </p:txBody>
      </p:sp>
      <p:sp>
        <p:nvSpPr>
          <p:cNvPr id="15" name="Fußzeilenplatzhalter 4">
            <a:extLst>
              <a:ext uri="{FF2B5EF4-FFF2-40B4-BE49-F238E27FC236}">
                <a16:creationId xmlns:a16="http://schemas.microsoft.com/office/drawing/2014/main" id="{1506E72F-61A5-4768-BEBE-62D0E6870E9F}"/>
              </a:ext>
            </a:extLst>
          </p:cNvPr>
          <p:cNvSpPr>
            <a:spLocks noGrp="1"/>
          </p:cNvSpPr>
          <p:nvPr>
            <p:ph type="ftr" sz="quarter" idx="3"/>
          </p:nvPr>
        </p:nvSpPr>
        <p:spPr>
          <a:xfrm>
            <a:off x="3820009" y="6522444"/>
            <a:ext cx="5400000" cy="216000"/>
          </a:xfrm>
          <a:prstGeom prst="rect">
            <a:avLst/>
          </a:prstGeom>
        </p:spPr>
        <p:txBody>
          <a:bodyPr vert="horz" lIns="0" tIns="0" rIns="0" bIns="0" rtlCol="0" anchor="ctr"/>
          <a:lstStyle>
            <a:lvl1pPr algn="r">
              <a:defRPr sz="1400">
                <a:solidFill>
                  <a:schemeClr val="tx1"/>
                </a:solidFill>
              </a:defRPr>
            </a:lvl1pPr>
          </a:lstStyle>
          <a:p>
            <a:r>
              <a:rPr lang="de-CH"/>
              <a:t>Prof. Dr. Dr. h.c. Robert Riener</a:t>
            </a:r>
            <a:endParaRPr lang="de-CH" dirty="0"/>
          </a:p>
        </p:txBody>
      </p:sp>
    </p:spTree>
    <p:extLst>
      <p:ext uri="{BB962C8B-B14F-4D97-AF65-F5344CB8AC3E}">
        <p14:creationId xmlns:p14="http://schemas.microsoft.com/office/powerpoint/2010/main" val="943852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349135"/>
            <a:ext cx="10728325" cy="722432"/>
          </a:xfrm>
          <a:prstGeom prst="rect">
            <a:avLst/>
          </a:prstGeom>
        </p:spPr>
        <p:txBody>
          <a:bodyPr vert="horz" wrap="none" lIns="0" tIns="0" rIns="0" bIns="0" rtlCol="0" anchor="ctr" anchorCtr="0">
            <a:noAutofit/>
          </a:bodyPr>
          <a:lstStyle/>
          <a:p>
            <a:r>
              <a:rPr lang="de-CH" noProof="0" dirty="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dirty="0"/>
              <a:t>Mastertextformat bearbeiten</a:t>
            </a:r>
          </a:p>
          <a:p>
            <a:pPr lvl="1"/>
            <a:r>
              <a:rPr lang="de-CH" noProof="0" dirty="0"/>
              <a:t>Zweite Ebene</a:t>
            </a:r>
          </a:p>
          <a:p>
            <a:pPr lvl="2"/>
            <a:r>
              <a:rPr lang="de-CH" noProof="0" dirty="0"/>
              <a:t>Dritte Ebene</a:t>
            </a:r>
          </a:p>
          <a:p>
            <a:pPr lvl="3"/>
            <a:r>
              <a:rPr lang="de-CH" noProof="0" dirty="0"/>
              <a:t>Vierte Ebene</a:t>
            </a:r>
          </a:p>
          <a:p>
            <a:pPr lvl="4"/>
            <a:r>
              <a:rPr lang="de-CH" noProof="0" dirty="0"/>
              <a:t>Fünfte Ebene</a:t>
            </a:r>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216368" y="6522444"/>
            <a:ext cx="243794" cy="216000"/>
          </a:xfrm>
          <a:prstGeom prst="rect">
            <a:avLst/>
          </a:prstGeom>
        </p:spPr>
        <p:txBody>
          <a:bodyPr vert="horz" wrap="none" lIns="0" tIns="0" rIns="0" bIns="0" rtlCol="0" anchor="ctr"/>
          <a:lstStyle>
            <a:lvl1pPr algn="r">
              <a:defRPr sz="1400">
                <a:solidFill>
                  <a:schemeClr val="tx1"/>
                </a:solidFill>
              </a:defRPr>
            </a:lvl1pPr>
          </a:lstStyle>
          <a:p>
            <a:fld id="{5ACA52AF-F19D-405C-AD5F-7D94B96A5CC3}" type="slidenum">
              <a:rPr lang="de-CH" smtClean="0"/>
              <a:pPr/>
              <a:t>‹#›</a:t>
            </a:fld>
            <a:endParaRPr lang="de-CH" dirty="0"/>
          </a:p>
        </p:txBody>
      </p:sp>
      <p:sp>
        <p:nvSpPr>
          <p:cNvPr id="9" name="Datumsplatzhalter 3">
            <a:extLst>
              <a:ext uri="{FF2B5EF4-FFF2-40B4-BE49-F238E27FC236}">
                <a16:creationId xmlns:a16="http://schemas.microsoft.com/office/drawing/2014/main" id="{F9F0A553-70E6-4D80-A0D7-7A60EFEB1A70}"/>
              </a:ext>
            </a:extLst>
          </p:cNvPr>
          <p:cNvSpPr>
            <a:spLocks noGrp="1"/>
          </p:cNvSpPr>
          <p:nvPr>
            <p:ph type="dt" sz="half" idx="2"/>
          </p:nvPr>
        </p:nvSpPr>
        <p:spPr>
          <a:xfrm>
            <a:off x="9413899" y="6522444"/>
            <a:ext cx="1608579" cy="216000"/>
          </a:xfrm>
          <a:prstGeom prst="rect">
            <a:avLst/>
          </a:prstGeom>
        </p:spPr>
        <p:txBody>
          <a:bodyPr vert="horz" lIns="0" tIns="0" rIns="0" bIns="0" rtlCol="0" anchor="ctr"/>
          <a:lstStyle>
            <a:lvl1pPr algn="ctr">
              <a:defRPr sz="1400">
                <a:solidFill>
                  <a:schemeClr val="tx1"/>
                </a:solidFill>
              </a:defRPr>
            </a:lvl1pPr>
          </a:lstStyle>
          <a:p>
            <a:r>
              <a:rPr lang="it-IT"/>
              <a:t>23 February 2023</a:t>
            </a:r>
            <a:endParaRPr lang="de-CH" dirty="0"/>
          </a:p>
        </p:txBody>
      </p:sp>
      <p:sp>
        <p:nvSpPr>
          <p:cNvPr id="10" name="Fußzeilenplatzhalter 4">
            <a:extLst>
              <a:ext uri="{FF2B5EF4-FFF2-40B4-BE49-F238E27FC236}">
                <a16:creationId xmlns:a16="http://schemas.microsoft.com/office/drawing/2014/main" id="{4F8F7EF8-0B76-4394-920E-26412DA7B4F3}"/>
              </a:ext>
            </a:extLst>
          </p:cNvPr>
          <p:cNvSpPr>
            <a:spLocks noGrp="1"/>
          </p:cNvSpPr>
          <p:nvPr>
            <p:ph type="ftr" sz="quarter" idx="3"/>
          </p:nvPr>
        </p:nvSpPr>
        <p:spPr>
          <a:xfrm>
            <a:off x="3820009" y="6522444"/>
            <a:ext cx="5400000" cy="216000"/>
          </a:xfrm>
          <a:prstGeom prst="rect">
            <a:avLst/>
          </a:prstGeom>
        </p:spPr>
        <p:txBody>
          <a:bodyPr vert="horz" lIns="0" tIns="0" rIns="0" bIns="0" rtlCol="0" anchor="ctr"/>
          <a:lstStyle>
            <a:lvl1pPr algn="r">
              <a:defRPr sz="1400">
                <a:solidFill>
                  <a:schemeClr val="tx1"/>
                </a:solidFill>
              </a:defRPr>
            </a:lvl1pPr>
          </a:lstStyle>
          <a:p>
            <a:r>
              <a:rPr lang="de-CH"/>
              <a:t>Prof. Dr. Dr. h.c. Robert Riener</a:t>
            </a:r>
            <a:endParaRPr lang="de-CH" dirty="0"/>
          </a:p>
        </p:txBody>
      </p:sp>
    </p:spTree>
    <p:extLst>
      <p:ext uri="{BB962C8B-B14F-4D97-AF65-F5344CB8AC3E}">
        <p14:creationId xmlns:p14="http://schemas.microsoft.com/office/powerpoint/2010/main" val="409606273"/>
      </p:ext>
    </p:extLst>
  </p:cSld>
  <p:clrMap bg1="lt1" tx1="dk1" bg2="lt2" tx2="dk2" accent1="accent1" accent2="accent2" accent3="accent3" accent4="accent4" accent5="accent5" accent6="accent6" hlink="hlink" folHlink="folHlink"/>
  <p:sldLayoutIdLst>
    <p:sldLayoutId id="2147483685" r:id="rId1"/>
    <p:sldLayoutId id="2147483650" r:id="rId2"/>
    <p:sldLayoutId id="2147483690" r:id="rId3"/>
    <p:sldLayoutId id="2147483664" r:id="rId4"/>
    <p:sldLayoutId id="2147483681" r:id="rId5"/>
    <p:sldLayoutId id="2147483656" r:id="rId6"/>
    <p:sldLayoutId id="2147483689" r:id="rId7"/>
    <p:sldLayoutId id="2147483659" r:id="rId8"/>
    <p:sldLayoutId id="2147483658" r:id="rId9"/>
    <p:sldLayoutId id="2147483660" r:id="rId10"/>
    <p:sldLayoutId id="2147483683" r:id="rId11"/>
    <p:sldLayoutId id="2147483682" r:id="rId12"/>
    <p:sldLayoutId id="2147483661" r:id="rId13"/>
    <p:sldLayoutId id="2147483662" r:id="rId14"/>
    <p:sldLayoutId id="2147483688" r:id="rId15"/>
    <p:sldLayoutId id="2147483692" r:id="rId16"/>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800" b="1" kern="1200">
          <a:solidFill>
            <a:schemeClr val="tx1"/>
          </a:solidFill>
          <a:latin typeface="+mn-lt"/>
          <a:ea typeface="+mn-ea"/>
          <a:cs typeface="+mn-cs"/>
        </a:defRPr>
      </a:lvl1pPr>
      <a:lvl2pPr marL="270000" indent="-271463" algn="l" defTabSz="914400" rtl="0" eaLnBrk="1" latinLnBrk="0" hangingPunct="1">
        <a:lnSpc>
          <a:spcPct val="100000"/>
        </a:lnSpc>
        <a:spcBef>
          <a:spcPts val="500"/>
        </a:spcBef>
        <a:buFont typeface="Symbol" panose="05050102010706020507" pitchFamily="18" charset="2"/>
        <a:buChar char="-"/>
        <a:defRPr sz="2400" kern="1200">
          <a:solidFill>
            <a:schemeClr val="tx1"/>
          </a:solidFill>
          <a:latin typeface="+mn-lt"/>
          <a:ea typeface="+mn-ea"/>
          <a:cs typeface="+mn-cs"/>
        </a:defRPr>
      </a:lvl2pPr>
      <a:lvl3pPr marL="540000" indent="-270000" algn="l" defTabSz="914400" rtl="0" eaLnBrk="1" latinLnBrk="0" hangingPunct="1">
        <a:lnSpc>
          <a:spcPct val="100000"/>
        </a:lnSpc>
        <a:spcBef>
          <a:spcPts val="500"/>
        </a:spcBef>
        <a:buFont typeface="Symbol" panose="05050102010706020507" pitchFamily="18" charset="2"/>
        <a:buChar char="-"/>
        <a:defRPr sz="2400" kern="1200">
          <a:solidFill>
            <a:schemeClr val="tx1"/>
          </a:solidFill>
          <a:latin typeface="+mn-lt"/>
          <a:ea typeface="+mn-ea"/>
          <a:cs typeface="+mn-cs"/>
        </a:defRPr>
      </a:lvl3pPr>
      <a:lvl4pPr marL="810000" indent="-271463" algn="l" defTabSz="914400" rtl="0" eaLnBrk="1" latinLnBrk="0" hangingPunct="1">
        <a:lnSpc>
          <a:spcPct val="100000"/>
        </a:lnSpc>
        <a:spcBef>
          <a:spcPts val="500"/>
        </a:spcBef>
        <a:buFont typeface="Symbol" panose="05050102010706020507" pitchFamily="18" charset="2"/>
        <a:buChar char="-"/>
        <a:defRPr sz="2400" kern="1200">
          <a:solidFill>
            <a:schemeClr val="tx1"/>
          </a:solidFill>
          <a:latin typeface="+mn-lt"/>
          <a:ea typeface="+mn-ea"/>
          <a:cs typeface="+mn-cs"/>
        </a:defRPr>
      </a:lvl4pPr>
      <a:lvl5pPr marL="1080000" indent="-270000" algn="l" defTabSz="914400" rtl="0" eaLnBrk="1" latinLnBrk="0" hangingPunct="1">
        <a:lnSpc>
          <a:spcPct val="100000"/>
        </a:lnSpc>
        <a:spcBef>
          <a:spcPts val="500"/>
        </a:spcBef>
        <a:buFont typeface="Symbol" panose="05050102010706020507" pitchFamily="18" charset="2"/>
        <a:buChar char="-"/>
        <a:defRPr sz="24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userDrawn="1">
          <p15:clr>
            <a:srgbClr val="F26B43"/>
          </p15:clr>
        </p15:guide>
        <p15:guide id="3" pos="7219" userDrawn="1">
          <p15:clr>
            <a:srgbClr val="F26B43"/>
          </p15:clr>
        </p15:guide>
        <p15:guide id="4" orient="horz" pos="164" userDrawn="1">
          <p15:clr>
            <a:srgbClr val="F26B43"/>
          </p15:clr>
        </p15:guide>
        <p15:guide id="5" orient="horz" pos="890" userDrawn="1">
          <p15:clr>
            <a:srgbClr val="F26B43"/>
          </p15:clr>
        </p15:guide>
        <p15:guide id="6" orient="horz" pos="420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15.png"/><Relationship Id="rId7" Type="http://schemas.openxmlformats.org/officeDocument/2006/relationships/image" Target="../media/image40.png"/><Relationship Id="rId12" Type="http://schemas.openxmlformats.org/officeDocument/2006/relationships/image" Target="../media/image24.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svg"/><Relationship Id="rId11" Type="http://schemas.openxmlformats.org/officeDocument/2006/relationships/image" Target="../media/image23.png"/><Relationship Id="rId5" Type="http://schemas.openxmlformats.org/officeDocument/2006/relationships/image" Target="../media/image38.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54.sv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0.svg"/><Relationship Id="rId7" Type="http://schemas.openxmlformats.org/officeDocument/2006/relationships/image" Target="../media/image20.sv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39.svg"/><Relationship Id="rId10" Type="http://schemas.openxmlformats.org/officeDocument/2006/relationships/image" Target="../media/image23.png"/><Relationship Id="rId4" Type="http://schemas.openxmlformats.org/officeDocument/2006/relationships/image" Target="../media/image38.png"/><Relationship Id="rId9"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1.jpg"/><Relationship Id="rId1" Type="http://schemas.openxmlformats.org/officeDocument/2006/relationships/slideLayout" Target="../slideLayouts/slideLayout3.xml"/><Relationship Id="rId5" Type="http://schemas.openxmlformats.org/officeDocument/2006/relationships/image" Target="../media/image63.jpg"/><Relationship Id="rId4" Type="http://schemas.openxmlformats.org/officeDocument/2006/relationships/image" Target="../media/image62.jpg"/></Relationships>
</file>

<file path=ppt/slides/_rels/slide1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7.jpg"/></Relationships>
</file>

<file path=ppt/slides/_rels/slide2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9.jpg"/></Relationships>
</file>

<file path=ppt/slides/_rels/slide2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77.svg"/><Relationship Id="rId5" Type="http://schemas.openxmlformats.org/officeDocument/2006/relationships/image" Target="../media/image39.svg"/><Relationship Id="rId10" Type="http://schemas.openxmlformats.org/officeDocument/2006/relationships/image" Target="../media/image76.png"/><Relationship Id="rId4" Type="http://schemas.openxmlformats.org/officeDocument/2006/relationships/image" Target="../media/image38.png"/><Relationship Id="rId9" Type="http://schemas.openxmlformats.org/officeDocument/2006/relationships/image" Target="../media/image22.sv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58.jpg"/><Relationship Id="rId4" Type="http://schemas.openxmlformats.org/officeDocument/2006/relationships/image" Target="../media/image79.jp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39.svg"/><Relationship Id="rId10" Type="http://schemas.openxmlformats.org/officeDocument/2006/relationships/image" Target="../media/image23.png"/><Relationship Id="rId4" Type="http://schemas.openxmlformats.org/officeDocument/2006/relationships/image" Target="../media/image38.png"/><Relationship Id="rId9" Type="http://schemas.openxmlformats.org/officeDocument/2006/relationships/image" Target="../media/image81.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3.jpg"/><Relationship Id="rId5" Type="http://schemas.openxmlformats.org/officeDocument/2006/relationships/image" Target="../media/image3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9E224B-DB9F-4376-BFB2-DD62C11708DE}"/>
              </a:ext>
            </a:extLst>
          </p:cNvPr>
          <p:cNvSpPr>
            <a:spLocks noGrp="1"/>
          </p:cNvSpPr>
          <p:nvPr>
            <p:ph type="body" sz="quarter" idx="11"/>
          </p:nvPr>
        </p:nvSpPr>
        <p:spPr>
          <a:xfrm>
            <a:off x="893785" y="4354118"/>
            <a:ext cx="10111773" cy="430887"/>
          </a:xfrm>
        </p:spPr>
        <p:txBody>
          <a:bodyPr/>
          <a:lstStyle/>
          <a:p>
            <a:r>
              <a:rPr lang="de-CH" dirty="0"/>
              <a:t>Artemisia Sarteschi</a:t>
            </a:r>
            <a:endParaRPr lang="en-US" dirty="0"/>
          </a:p>
        </p:txBody>
      </p:sp>
      <p:sp>
        <p:nvSpPr>
          <p:cNvPr id="3" name="Text Placeholder 2">
            <a:extLst>
              <a:ext uri="{FF2B5EF4-FFF2-40B4-BE49-F238E27FC236}">
                <a16:creationId xmlns:a16="http://schemas.microsoft.com/office/drawing/2014/main" id="{244899CC-3293-4934-B899-CB1EDE3E2938}"/>
              </a:ext>
            </a:extLst>
          </p:cNvPr>
          <p:cNvSpPr>
            <a:spLocks noGrp="1"/>
          </p:cNvSpPr>
          <p:nvPr>
            <p:ph type="body" sz="quarter" idx="12"/>
          </p:nvPr>
        </p:nvSpPr>
        <p:spPr>
          <a:xfrm>
            <a:off x="893785" y="5838651"/>
            <a:ext cx="10111775" cy="417512"/>
          </a:xfrm>
        </p:spPr>
        <p:txBody>
          <a:bodyPr/>
          <a:lstStyle/>
          <a:p>
            <a:r>
              <a:rPr lang="de-CH" sz="2400" dirty="0"/>
              <a:t>Zürich, </a:t>
            </a:r>
            <a:r>
              <a:rPr lang="en-US" sz="2400" dirty="0"/>
              <a:t>23 February 2023</a:t>
            </a:r>
          </a:p>
        </p:txBody>
      </p:sp>
      <p:sp>
        <p:nvSpPr>
          <p:cNvPr id="4" name="Text Placeholder 3">
            <a:extLst>
              <a:ext uri="{FF2B5EF4-FFF2-40B4-BE49-F238E27FC236}">
                <a16:creationId xmlns:a16="http://schemas.microsoft.com/office/drawing/2014/main" id="{959534F6-4D44-48C1-8074-6FBDB0B8CD82}"/>
              </a:ext>
            </a:extLst>
          </p:cNvPr>
          <p:cNvSpPr>
            <a:spLocks noGrp="1"/>
          </p:cNvSpPr>
          <p:nvPr>
            <p:ph type="body" sz="quarter" idx="14"/>
          </p:nvPr>
        </p:nvSpPr>
        <p:spPr>
          <a:xfrm>
            <a:off x="547107" y="2109744"/>
            <a:ext cx="10728327" cy="1759485"/>
          </a:xfrm>
        </p:spPr>
        <p:txBody>
          <a:bodyPr/>
          <a:lstStyle/>
          <a:p>
            <a:r>
              <a:rPr lang="en-US" sz="5300" dirty="0"/>
              <a:t>Respiratory Rate Estimation Using Pressure Sensor Mattresses</a:t>
            </a:r>
          </a:p>
        </p:txBody>
      </p:sp>
      <p:pic>
        <p:nvPicPr>
          <p:cNvPr id="7" name="Picture 6" descr="A close up of a sign&#10;&#10;Description automatically generated">
            <a:extLst>
              <a:ext uri="{FF2B5EF4-FFF2-40B4-BE49-F238E27FC236}">
                <a16:creationId xmlns:a16="http://schemas.microsoft.com/office/drawing/2014/main" id="{E863227B-1E02-47EF-A18B-AD828EBEE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1959" y="-1328768"/>
            <a:ext cx="2450678" cy="322892"/>
          </a:xfrm>
          <a:prstGeom prst="rect">
            <a:avLst/>
          </a:prstGeom>
        </p:spPr>
      </p:pic>
      <p:sp>
        <p:nvSpPr>
          <p:cNvPr id="10" name="Rectangle 9">
            <a:extLst>
              <a:ext uri="{FF2B5EF4-FFF2-40B4-BE49-F238E27FC236}">
                <a16:creationId xmlns:a16="http://schemas.microsoft.com/office/drawing/2014/main" id="{2C9F461D-773D-2A7E-28E8-1F1606DB68E4}"/>
              </a:ext>
            </a:extLst>
          </p:cNvPr>
          <p:cNvSpPr/>
          <p:nvPr/>
        </p:nvSpPr>
        <p:spPr>
          <a:xfrm>
            <a:off x="2594113" y="77540"/>
            <a:ext cx="1936748" cy="78716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9" name="Immagine 10">
            <a:extLst>
              <a:ext uri="{FF2B5EF4-FFF2-40B4-BE49-F238E27FC236}">
                <a16:creationId xmlns:a16="http://schemas.microsoft.com/office/drawing/2014/main" id="{1D0EBBDD-B262-A1BC-4144-C5A4AF81D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6609" y="107111"/>
            <a:ext cx="885878" cy="875617"/>
          </a:xfrm>
          <a:prstGeom prst="rect">
            <a:avLst/>
          </a:prstGeom>
        </p:spPr>
      </p:pic>
      <p:sp>
        <p:nvSpPr>
          <p:cNvPr id="11" name="Text Placeholder 2">
            <a:extLst>
              <a:ext uri="{FF2B5EF4-FFF2-40B4-BE49-F238E27FC236}">
                <a16:creationId xmlns:a16="http://schemas.microsoft.com/office/drawing/2014/main" id="{69869868-D0BF-F682-DB24-F5E2D060E6E3}"/>
              </a:ext>
            </a:extLst>
          </p:cNvPr>
          <p:cNvSpPr txBox="1">
            <a:spLocks/>
          </p:cNvSpPr>
          <p:nvPr/>
        </p:nvSpPr>
        <p:spPr>
          <a:xfrm>
            <a:off x="893785" y="4883442"/>
            <a:ext cx="10111775" cy="856772"/>
          </a:xfrm>
          <a:prstGeom prst="rect">
            <a:avLst/>
          </a:prstGeom>
        </p:spPr>
        <p:txBody>
          <a:bodyPr vert="horz" lIns="0" tIns="0" rIns="0" bIns="0" rtlCol="0">
            <a:noAutofit/>
          </a:bodyPr>
          <a:lstStyle>
            <a:lvl1pPr marL="0" marR="0" indent="0" algn="l" defTabSz="914400" rtl="0" eaLnBrk="1" fontAlgn="auto" latinLnBrk="0" hangingPunct="1">
              <a:lnSpc>
                <a:spcPct val="100000"/>
              </a:lnSpc>
              <a:spcBef>
                <a:spcPts val="0"/>
              </a:spcBef>
              <a:spcAft>
                <a:spcPts val="0"/>
              </a:spcAft>
              <a:buClrTx/>
              <a:buSzTx/>
              <a:buFontTx/>
              <a:buNone/>
              <a:tabLst/>
              <a:defRPr sz="2800" b="0" i="0" kern="1200" baseline="0">
                <a:solidFill>
                  <a:schemeClr val="bg1"/>
                </a:solidFill>
                <a:effectLst>
                  <a:outerShdw blurRad="50800" dist="38100" dir="13500000" algn="br" rotWithShape="0">
                    <a:prstClr val="black">
                      <a:alpha val="40000"/>
                    </a:prstClr>
                  </a:outerShdw>
                </a:effectLst>
                <a:latin typeface="+mn-lt"/>
                <a:ea typeface="+mn-ea"/>
                <a:cs typeface="+mn-cs"/>
              </a:defRPr>
            </a:lvl1pPr>
            <a:lvl2pPr marL="270000" indent="-271463" algn="l" defTabSz="914400" rtl="0" eaLnBrk="1" latinLnBrk="0" hangingPunct="1">
              <a:lnSpc>
                <a:spcPct val="100000"/>
              </a:lnSpc>
              <a:spcBef>
                <a:spcPts val="500"/>
              </a:spcBef>
              <a:buFont typeface="Symbol" panose="05050102010706020507" pitchFamily="18" charset="2"/>
              <a:buChar char="-"/>
              <a:defRPr sz="2400" kern="1200">
                <a:solidFill>
                  <a:schemeClr val="tx1"/>
                </a:solidFill>
                <a:latin typeface="+mn-lt"/>
                <a:ea typeface="+mn-ea"/>
                <a:cs typeface="+mn-cs"/>
              </a:defRPr>
            </a:lvl2pPr>
            <a:lvl3pPr marL="540000" indent="-270000" algn="l" defTabSz="914400" rtl="0" eaLnBrk="1" latinLnBrk="0" hangingPunct="1">
              <a:lnSpc>
                <a:spcPct val="100000"/>
              </a:lnSpc>
              <a:spcBef>
                <a:spcPts val="500"/>
              </a:spcBef>
              <a:buFont typeface="Symbol" panose="05050102010706020507" pitchFamily="18" charset="2"/>
              <a:buChar char="-"/>
              <a:defRPr sz="2400" kern="1200">
                <a:solidFill>
                  <a:schemeClr val="tx1"/>
                </a:solidFill>
                <a:latin typeface="+mn-lt"/>
                <a:ea typeface="+mn-ea"/>
                <a:cs typeface="+mn-cs"/>
              </a:defRPr>
            </a:lvl3pPr>
            <a:lvl4pPr marL="810000" indent="-271463" algn="l" defTabSz="914400" rtl="0" eaLnBrk="1" latinLnBrk="0" hangingPunct="1">
              <a:lnSpc>
                <a:spcPct val="100000"/>
              </a:lnSpc>
              <a:spcBef>
                <a:spcPts val="500"/>
              </a:spcBef>
              <a:buFont typeface="Symbol" panose="05050102010706020507" pitchFamily="18" charset="2"/>
              <a:buChar char="-"/>
              <a:defRPr sz="2400" kern="1200">
                <a:solidFill>
                  <a:schemeClr val="tx1"/>
                </a:solidFill>
                <a:latin typeface="+mn-lt"/>
                <a:ea typeface="+mn-ea"/>
                <a:cs typeface="+mn-cs"/>
              </a:defRPr>
            </a:lvl4pPr>
            <a:lvl5pPr marL="1080000" indent="-270000" algn="l" defTabSz="914400" rtl="0" eaLnBrk="1" latinLnBrk="0" hangingPunct="1">
              <a:lnSpc>
                <a:spcPct val="100000"/>
              </a:lnSpc>
              <a:spcBef>
                <a:spcPts val="500"/>
              </a:spcBef>
              <a:buFont typeface="Symbol" panose="05050102010706020507" pitchFamily="18" charset="2"/>
              <a:buChar char="-"/>
              <a:defRPr sz="24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Prof. </a:t>
            </a:r>
            <a:r>
              <a:rPr lang="it-IT" dirty="0" err="1"/>
              <a:t>Riener</a:t>
            </a:r>
            <a:r>
              <a:rPr lang="it-IT" dirty="0"/>
              <a:t> (</a:t>
            </a:r>
            <a:r>
              <a:rPr lang="it-IT" dirty="0" err="1"/>
              <a:t>ETHz</a:t>
            </a:r>
            <a:r>
              <a:rPr lang="it-IT" dirty="0"/>
              <a:t>)  </a:t>
            </a:r>
          </a:p>
          <a:p>
            <a:r>
              <a:rPr lang="it-IT" dirty="0"/>
              <a:t>Prof. Sorrenti (</a:t>
            </a:r>
            <a:r>
              <a:rPr lang="it-IT" dirty="0" err="1"/>
              <a:t>UniMiB</a:t>
            </a:r>
            <a:r>
              <a:rPr lang="it-IT" dirty="0"/>
              <a:t>)</a:t>
            </a:r>
            <a:endParaRPr lang="en-US" dirty="0"/>
          </a:p>
        </p:txBody>
      </p:sp>
    </p:spTree>
    <p:extLst>
      <p:ext uri="{BB962C8B-B14F-4D97-AF65-F5344CB8AC3E}">
        <p14:creationId xmlns:p14="http://schemas.microsoft.com/office/powerpoint/2010/main" val="510335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0">
            <a:extLst>
              <a:ext uri="{FF2B5EF4-FFF2-40B4-BE49-F238E27FC236}">
                <a16:creationId xmlns:a16="http://schemas.microsoft.com/office/drawing/2014/main" id="{2571FF10-C311-93C3-975F-9E6D31D9AD5B}"/>
              </a:ext>
            </a:extLst>
          </p:cNvPr>
          <p:cNvSpPr>
            <a:spLocks noGrp="1"/>
          </p:cNvSpPr>
          <p:nvPr>
            <p:ph type="title"/>
          </p:nvPr>
        </p:nvSpPr>
        <p:spPr/>
        <p:txBody>
          <a:bodyPr/>
          <a:lstStyle/>
          <a:p>
            <a:r>
              <a:rPr lang="en-GB" sz="3200" dirty="0"/>
              <a:t> Introduction: Signal from the mattress</a:t>
            </a:r>
            <a:endParaRPr lang="en-GB" sz="3200" dirty="0">
              <a:solidFill>
                <a:schemeClr val="accent5"/>
              </a:solidFill>
            </a:endParaRPr>
          </a:p>
        </p:txBody>
      </p:sp>
      <p:sp>
        <p:nvSpPr>
          <p:cNvPr id="10" name="Foliennummernplatzhalter 5">
            <a:extLst>
              <a:ext uri="{FF2B5EF4-FFF2-40B4-BE49-F238E27FC236}">
                <a16:creationId xmlns:a16="http://schemas.microsoft.com/office/drawing/2014/main" id="{28EE40D8-ACBD-4B50-30E1-F26E0CF0969F}"/>
              </a:ext>
            </a:extLst>
          </p:cNvPr>
          <p:cNvSpPr>
            <a:spLocks noGrp="1"/>
          </p:cNvSpPr>
          <p:nvPr>
            <p:ph type="sldNum" sz="quarter" idx="12"/>
          </p:nvPr>
        </p:nvSpPr>
        <p:spPr/>
        <p:txBody>
          <a:bodyPr/>
          <a:lstStyle/>
          <a:p>
            <a:fld id="{5ACA52AF-F19D-405C-AD5F-7D94B96A5CC3}" type="slidenum">
              <a:rPr lang="de-CH" noProof="0" smtClean="0"/>
              <a:t>10</a:t>
            </a:fld>
            <a:endParaRPr lang="de-CH" noProof="0" dirty="0"/>
          </a:p>
        </p:txBody>
      </p:sp>
      <p:sp>
        <p:nvSpPr>
          <p:cNvPr id="38" name="CasellaDiTesto 37">
            <a:extLst>
              <a:ext uri="{FF2B5EF4-FFF2-40B4-BE49-F238E27FC236}">
                <a16:creationId xmlns:a16="http://schemas.microsoft.com/office/drawing/2014/main" id="{F1B7AC49-0F19-B053-9891-7DD5831EF742}"/>
              </a:ext>
            </a:extLst>
          </p:cNvPr>
          <p:cNvSpPr txBox="1"/>
          <p:nvPr/>
        </p:nvSpPr>
        <p:spPr>
          <a:xfrm>
            <a:off x="1819656" y="6492542"/>
            <a:ext cx="9262563" cy="230832"/>
          </a:xfrm>
          <a:prstGeom prst="rect">
            <a:avLst/>
          </a:prstGeom>
          <a:noFill/>
        </p:spPr>
        <p:txBody>
          <a:bodyPr wrap="square">
            <a:spAutoFit/>
          </a:bodyPr>
          <a:lstStyle/>
          <a:p>
            <a:r>
              <a:rPr lang="it-IT" sz="900" dirty="0" err="1">
                <a:solidFill>
                  <a:srgbClr val="212121"/>
                </a:solidFill>
              </a:rPr>
              <a:t>Liu</a:t>
            </a:r>
            <a:r>
              <a:rPr lang="it-IT" sz="900" dirty="0">
                <a:solidFill>
                  <a:srgbClr val="212121"/>
                </a:solidFill>
              </a:rPr>
              <a:t>, </a:t>
            </a:r>
            <a:r>
              <a:rPr lang="it-IT" sz="900" dirty="0" err="1">
                <a:solidFill>
                  <a:srgbClr val="212121"/>
                </a:solidFill>
              </a:rPr>
              <a:t>J</a:t>
            </a:r>
            <a:r>
              <a:rPr lang="it-IT" sz="900" dirty="0">
                <a:solidFill>
                  <a:srgbClr val="212121"/>
                </a:solidFill>
              </a:rPr>
              <a:t>. </a:t>
            </a:r>
            <a:r>
              <a:rPr lang="it-IT" sz="900" dirty="0" err="1">
                <a:solidFill>
                  <a:srgbClr val="212121"/>
                </a:solidFill>
              </a:rPr>
              <a:t>J</a:t>
            </a:r>
            <a:r>
              <a:rPr lang="it-IT" sz="900" dirty="0">
                <a:solidFill>
                  <a:srgbClr val="212121"/>
                </a:solidFill>
              </a:rPr>
              <a:t>. et al. « </a:t>
            </a:r>
            <a:r>
              <a:rPr lang="it-IT" sz="900" i="1" dirty="0" err="1">
                <a:solidFill>
                  <a:srgbClr val="212121"/>
                </a:solidFill>
              </a:rPr>
              <a:t>BreathSens</a:t>
            </a:r>
            <a:r>
              <a:rPr lang="it-IT" sz="900" i="1" dirty="0">
                <a:solidFill>
                  <a:srgbClr val="212121"/>
                </a:solidFill>
              </a:rPr>
              <a:t>: A </a:t>
            </a:r>
            <a:r>
              <a:rPr lang="it-IT" sz="900" i="1" dirty="0" err="1">
                <a:solidFill>
                  <a:srgbClr val="212121"/>
                </a:solidFill>
              </a:rPr>
              <a:t>Continuous</a:t>
            </a:r>
            <a:r>
              <a:rPr lang="it-IT" sz="900" i="1" dirty="0">
                <a:solidFill>
                  <a:srgbClr val="212121"/>
                </a:solidFill>
              </a:rPr>
              <a:t> On-Bed </a:t>
            </a:r>
            <a:r>
              <a:rPr lang="it-IT" sz="900" i="1" dirty="0" err="1">
                <a:solidFill>
                  <a:srgbClr val="212121"/>
                </a:solidFill>
              </a:rPr>
              <a:t>Respiratory</a:t>
            </a:r>
            <a:r>
              <a:rPr lang="it-IT" sz="900" i="1" dirty="0">
                <a:solidFill>
                  <a:srgbClr val="212121"/>
                </a:solidFill>
              </a:rPr>
              <a:t> Monitoring System With Torso </a:t>
            </a:r>
            <a:r>
              <a:rPr lang="it-IT" sz="900" i="1" dirty="0" err="1">
                <a:solidFill>
                  <a:srgbClr val="212121"/>
                </a:solidFill>
              </a:rPr>
              <a:t>Localization</a:t>
            </a:r>
            <a:r>
              <a:rPr lang="it-IT" sz="900" i="1" dirty="0">
                <a:solidFill>
                  <a:srgbClr val="212121"/>
                </a:solidFill>
              </a:rPr>
              <a:t> Using an </a:t>
            </a:r>
            <a:r>
              <a:rPr lang="it-IT" sz="900" i="1" dirty="0" err="1">
                <a:solidFill>
                  <a:srgbClr val="212121"/>
                </a:solidFill>
              </a:rPr>
              <a:t>Unobtrusive</a:t>
            </a:r>
            <a:r>
              <a:rPr lang="it-IT" sz="900" i="1" dirty="0">
                <a:solidFill>
                  <a:srgbClr val="212121"/>
                </a:solidFill>
              </a:rPr>
              <a:t> Pressure Sensing Array »</a:t>
            </a:r>
          </a:p>
        </p:txBody>
      </p:sp>
      <p:sp>
        <p:nvSpPr>
          <p:cNvPr id="18" name="CasellaDiTesto 17">
            <a:extLst>
              <a:ext uri="{FF2B5EF4-FFF2-40B4-BE49-F238E27FC236}">
                <a16:creationId xmlns:a16="http://schemas.microsoft.com/office/drawing/2014/main" id="{5F569FED-DA50-105F-995E-1A7FDE9B8298}"/>
              </a:ext>
            </a:extLst>
          </p:cNvPr>
          <p:cNvSpPr txBox="1"/>
          <p:nvPr/>
        </p:nvSpPr>
        <p:spPr>
          <a:xfrm>
            <a:off x="1572152" y="6159101"/>
            <a:ext cx="2104038" cy="276999"/>
          </a:xfrm>
          <a:prstGeom prst="rect">
            <a:avLst/>
          </a:prstGeom>
          <a:noFill/>
        </p:spPr>
        <p:txBody>
          <a:bodyPr wrap="none" rtlCol="0">
            <a:spAutoFit/>
          </a:bodyPr>
          <a:lstStyle/>
          <a:p>
            <a:pPr algn="ctr"/>
            <a:r>
              <a:rPr lang="en-GB" sz="1200" dirty="0"/>
              <a:t>Pressure on the SensingTex</a:t>
            </a:r>
          </a:p>
        </p:txBody>
      </p:sp>
      <p:pic>
        <p:nvPicPr>
          <p:cNvPr id="2" name="Picture 1" descr="Graphical user interface&#10;&#10;Description automatically generated">
            <a:extLst>
              <a:ext uri="{FF2B5EF4-FFF2-40B4-BE49-F238E27FC236}">
                <a16:creationId xmlns:a16="http://schemas.microsoft.com/office/drawing/2014/main" id="{F2A08819-9BA0-D21F-320D-EE24A8E035D2}"/>
              </a:ext>
            </a:extLst>
          </p:cNvPr>
          <p:cNvPicPr>
            <a:picLocks noChangeAspect="1"/>
          </p:cNvPicPr>
          <p:nvPr/>
        </p:nvPicPr>
        <p:blipFill rotWithShape="1">
          <a:blip r:embed="rId3">
            <a:extLst>
              <a:ext uri="{28A0092B-C50C-407E-A947-70E740481C1C}">
                <a14:useLocalDpi xmlns:a14="http://schemas.microsoft.com/office/drawing/2010/main" val="0"/>
              </a:ext>
            </a:extLst>
          </a:blip>
          <a:srcRect l="12279" t="6257" r="8443" b="10456"/>
          <a:stretch/>
        </p:blipFill>
        <p:spPr>
          <a:xfrm>
            <a:off x="1243457" y="990480"/>
            <a:ext cx="2974633" cy="5223798"/>
          </a:xfrm>
          <a:prstGeom prst="rect">
            <a:avLst/>
          </a:prstGeom>
        </p:spPr>
      </p:pic>
      <p:sp>
        <p:nvSpPr>
          <p:cNvPr id="6" name="Rettangolo 5">
            <a:extLst>
              <a:ext uri="{FF2B5EF4-FFF2-40B4-BE49-F238E27FC236}">
                <a16:creationId xmlns:a16="http://schemas.microsoft.com/office/drawing/2014/main" id="{DD0172A7-9195-8F51-67E5-BB1988E0CF3E}"/>
              </a:ext>
            </a:extLst>
          </p:cNvPr>
          <p:cNvSpPr/>
          <p:nvPr/>
        </p:nvSpPr>
        <p:spPr>
          <a:xfrm>
            <a:off x="2182797" y="2943693"/>
            <a:ext cx="240408" cy="226452"/>
          </a:xfrm>
          <a:prstGeom prst="rect">
            <a:avLst/>
          </a:prstGeom>
          <a:noFill/>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a:p>
        </p:txBody>
      </p:sp>
      <p:sp>
        <p:nvSpPr>
          <p:cNvPr id="16" name="Rettangolo 15">
            <a:extLst>
              <a:ext uri="{FF2B5EF4-FFF2-40B4-BE49-F238E27FC236}">
                <a16:creationId xmlns:a16="http://schemas.microsoft.com/office/drawing/2014/main" id="{C4AC579C-AC90-387C-01D1-151F23889BCF}"/>
              </a:ext>
            </a:extLst>
          </p:cNvPr>
          <p:cNvSpPr/>
          <p:nvPr/>
        </p:nvSpPr>
        <p:spPr>
          <a:xfrm>
            <a:off x="2746775" y="2512870"/>
            <a:ext cx="186524" cy="194461"/>
          </a:xfrm>
          <a:prstGeom prst="rect">
            <a:avLst/>
          </a:prstGeom>
          <a:noFill/>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7" name="Rettangolo 16">
            <a:extLst>
              <a:ext uri="{FF2B5EF4-FFF2-40B4-BE49-F238E27FC236}">
                <a16:creationId xmlns:a16="http://schemas.microsoft.com/office/drawing/2014/main" id="{069C3CD0-CE0F-4FE9-5C65-95153FE6E805}"/>
              </a:ext>
            </a:extLst>
          </p:cNvPr>
          <p:cNvSpPr/>
          <p:nvPr/>
        </p:nvSpPr>
        <p:spPr>
          <a:xfrm>
            <a:off x="1243457" y="1071567"/>
            <a:ext cx="186524" cy="194461"/>
          </a:xfrm>
          <a:prstGeom prst="rect">
            <a:avLst/>
          </a:prstGeom>
          <a:noFill/>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cxnSp>
        <p:nvCxnSpPr>
          <p:cNvPr id="12" name="Connettore 2 11">
            <a:extLst>
              <a:ext uri="{FF2B5EF4-FFF2-40B4-BE49-F238E27FC236}">
                <a16:creationId xmlns:a16="http://schemas.microsoft.com/office/drawing/2014/main" id="{337EEF51-1388-5AFD-AA93-AF6B62CDDC0C}"/>
              </a:ext>
            </a:extLst>
          </p:cNvPr>
          <p:cNvCxnSpPr>
            <a:cxnSpLocks/>
            <a:stCxn id="6" idx="0"/>
            <a:endCxn id="15" idx="1"/>
          </p:cNvCxnSpPr>
          <p:nvPr/>
        </p:nvCxnSpPr>
        <p:spPr>
          <a:xfrm>
            <a:off x="2303001" y="2943693"/>
            <a:ext cx="2647533" cy="251818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0" name="Connettore 2 19">
            <a:extLst>
              <a:ext uri="{FF2B5EF4-FFF2-40B4-BE49-F238E27FC236}">
                <a16:creationId xmlns:a16="http://schemas.microsoft.com/office/drawing/2014/main" id="{288EA22E-D29F-D608-A0EA-EC18DBE34268}"/>
              </a:ext>
            </a:extLst>
          </p:cNvPr>
          <p:cNvCxnSpPr>
            <a:cxnSpLocks/>
            <a:stCxn id="17" idx="3"/>
            <a:endCxn id="5" idx="1"/>
          </p:cNvCxnSpPr>
          <p:nvPr/>
        </p:nvCxnSpPr>
        <p:spPr>
          <a:xfrm>
            <a:off x="1429981" y="1168798"/>
            <a:ext cx="3518255" cy="650920"/>
          </a:xfrm>
          <a:prstGeom prst="straightConnector1">
            <a:avLst/>
          </a:prstGeom>
          <a:ln>
            <a:solidFill>
              <a:srgbClr val="007894"/>
            </a:solidFill>
            <a:tailEnd type="triangle"/>
          </a:ln>
        </p:spPr>
        <p:style>
          <a:lnRef idx="3">
            <a:schemeClr val="accent6"/>
          </a:lnRef>
          <a:fillRef idx="0">
            <a:schemeClr val="accent6"/>
          </a:fillRef>
          <a:effectRef idx="2">
            <a:schemeClr val="accent6"/>
          </a:effectRef>
          <a:fontRef idx="minor">
            <a:schemeClr val="tx1"/>
          </a:fontRef>
        </p:style>
      </p:cxnSp>
      <p:cxnSp>
        <p:nvCxnSpPr>
          <p:cNvPr id="30" name="Connettore 2 29">
            <a:extLst>
              <a:ext uri="{FF2B5EF4-FFF2-40B4-BE49-F238E27FC236}">
                <a16:creationId xmlns:a16="http://schemas.microsoft.com/office/drawing/2014/main" id="{25426C8A-BB99-7BED-C163-9D4A4E2B44FB}"/>
              </a:ext>
            </a:extLst>
          </p:cNvPr>
          <p:cNvCxnSpPr>
            <a:cxnSpLocks/>
            <a:stCxn id="16" idx="3"/>
            <a:endCxn id="22" idx="1"/>
          </p:cNvCxnSpPr>
          <p:nvPr/>
        </p:nvCxnSpPr>
        <p:spPr>
          <a:xfrm>
            <a:off x="2933299" y="2610101"/>
            <a:ext cx="2014937" cy="933288"/>
          </a:xfrm>
          <a:prstGeom prst="straightConnector1">
            <a:avLst/>
          </a:prstGeom>
          <a:ln>
            <a:solidFill>
              <a:schemeClr val="accent4">
                <a:lumMod val="60000"/>
                <a:lumOff val="40000"/>
              </a:schemeClr>
            </a:solidFill>
            <a:tailEnd type="triangle"/>
          </a:ln>
        </p:spPr>
        <p:style>
          <a:lnRef idx="3">
            <a:schemeClr val="accent3"/>
          </a:lnRef>
          <a:fillRef idx="0">
            <a:schemeClr val="accent3"/>
          </a:fillRef>
          <a:effectRef idx="2">
            <a:schemeClr val="accent3"/>
          </a:effectRef>
          <a:fontRef idx="minor">
            <a:schemeClr val="tx1"/>
          </a:fontRef>
        </p:style>
      </p:cxnSp>
      <p:pic>
        <p:nvPicPr>
          <p:cNvPr id="5" name="Picture 4" descr="Chart&#10;&#10;Description automatically generated with medium confidence">
            <a:extLst>
              <a:ext uri="{FF2B5EF4-FFF2-40B4-BE49-F238E27FC236}">
                <a16:creationId xmlns:a16="http://schemas.microsoft.com/office/drawing/2014/main" id="{ECD2BCB1-EA67-84F2-A5BF-185B6AF9EEAC}"/>
              </a:ext>
            </a:extLst>
          </p:cNvPr>
          <p:cNvPicPr>
            <a:picLocks noChangeAspect="1"/>
          </p:cNvPicPr>
          <p:nvPr/>
        </p:nvPicPr>
        <p:blipFill rotWithShape="1">
          <a:blip r:embed="rId4">
            <a:extLst>
              <a:ext uri="{28A0092B-C50C-407E-A947-70E740481C1C}">
                <a14:useLocalDpi xmlns:a14="http://schemas.microsoft.com/office/drawing/2010/main" val="0"/>
              </a:ext>
            </a:extLst>
          </a:blip>
          <a:srcRect l="8028" r="8470"/>
          <a:stretch/>
        </p:blipFill>
        <p:spPr>
          <a:xfrm>
            <a:off x="4948236" y="961802"/>
            <a:ext cx="7221120" cy="1715832"/>
          </a:xfrm>
          <a:prstGeom prst="rect">
            <a:avLst/>
          </a:prstGeom>
        </p:spPr>
      </p:pic>
      <p:pic>
        <p:nvPicPr>
          <p:cNvPr id="15" name="Picture 14" descr="Chart, line chart&#10;&#10;Description automatically generated">
            <a:extLst>
              <a:ext uri="{FF2B5EF4-FFF2-40B4-BE49-F238E27FC236}">
                <a16:creationId xmlns:a16="http://schemas.microsoft.com/office/drawing/2014/main" id="{64D00D87-4998-693D-FBE9-9D0C2DEE3F5E}"/>
              </a:ext>
            </a:extLst>
          </p:cNvPr>
          <p:cNvPicPr>
            <a:picLocks noChangeAspect="1"/>
          </p:cNvPicPr>
          <p:nvPr/>
        </p:nvPicPr>
        <p:blipFill rotWithShape="1">
          <a:blip r:embed="rId5">
            <a:extLst>
              <a:ext uri="{28A0092B-C50C-407E-A947-70E740481C1C}">
                <a14:useLocalDpi xmlns:a14="http://schemas.microsoft.com/office/drawing/2010/main" val="0"/>
              </a:ext>
            </a:extLst>
          </a:blip>
          <a:srcRect l="8027" r="8235"/>
          <a:stretch/>
        </p:blipFill>
        <p:spPr>
          <a:xfrm>
            <a:off x="4950534" y="4603958"/>
            <a:ext cx="7241466" cy="1715832"/>
          </a:xfrm>
          <a:prstGeom prst="rect">
            <a:avLst/>
          </a:prstGeom>
        </p:spPr>
      </p:pic>
      <p:pic>
        <p:nvPicPr>
          <p:cNvPr id="22" name="Picture 21" descr="Chart&#10;&#10;Description automatically generated with medium confidence">
            <a:extLst>
              <a:ext uri="{FF2B5EF4-FFF2-40B4-BE49-F238E27FC236}">
                <a16:creationId xmlns:a16="http://schemas.microsoft.com/office/drawing/2014/main" id="{C42EA2DE-803E-79C6-C5B7-81DC86F71A17}"/>
              </a:ext>
            </a:extLst>
          </p:cNvPr>
          <p:cNvPicPr>
            <a:picLocks noChangeAspect="1"/>
          </p:cNvPicPr>
          <p:nvPr/>
        </p:nvPicPr>
        <p:blipFill rotWithShape="1">
          <a:blip r:embed="rId6">
            <a:extLst>
              <a:ext uri="{28A0092B-C50C-407E-A947-70E740481C1C}">
                <a14:useLocalDpi xmlns:a14="http://schemas.microsoft.com/office/drawing/2010/main" val="0"/>
              </a:ext>
            </a:extLst>
          </a:blip>
          <a:srcRect l="8157" r="8341"/>
          <a:stretch/>
        </p:blipFill>
        <p:spPr>
          <a:xfrm>
            <a:off x="4948236" y="2685473"/>
            <a:ext cx="7221120" cy="1715832"/>
          </a:xfrm>
          <a:prstGeom prst="rect">
            <a:avLst/>
          </a:prstGeom>
        </p:spPr>
      </p:pic>
    </p:spTree>
    <p:extLst>
      <p:ext uri="{BB962C8B-B14F-4D97-AF65-F5344CB8AC3E}">
        <p14:creationId xmlns:p14="http://schemas.microsoft.com/office/powerpoint/2010/main" val="1723416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FE4D1-D10D-4EE1-92A5-D7B189215B63}"/>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39E0E44D-A2E7-4FD9-A32B-570D6E21781C}"/>
              </a:ext>
            </a:extLst>
          </p:cNvPr>
          <p:cNvSpPr>
            <a:spLocks noGrp="1"/>
          </p:cNvSpPr>
          <p:nvPr>
            <p:ph idx="1"/>
          </p:nvPr>
        </p:nvSpPr>
        <p:spPr/>
        <p:txBody>
          <a:bodyPr/>
          <a:lstStyle/>
          <a:p>
            <a:r>
              <a:rPr lang="en-GB" dirty="0"/>
              <a:t>Our Goal</a:t>
            </a:r>
          </a:p>
          <a:p>
            <a:pPr marL="457200" indent="-457200">
              <a:buFont typeface="+mj-lt"/>
              <a:buAutoNum type="arabicPeriod"/>
            </a:pPr>
            <a:r>
              <a:rPr lang="en-GB" sz="2400" b="0" dirty="0"/>
              <a:t>Estimate the respiratory rate from the mattress</a:t>
            </a:r>
          </a:p>
          <a:p>
            <a:pPr marL="817200" lvl="1" indent="-457200"/>
            <a:r>
              <a:rPr lang="en-GB" b="0" dirty="0"/>
              <a:t>The </a:t>
            </a:r>
            <a:r>
              <a:rPr lang="en-GB" sz="2400" dirty="0"/>
              <a:t>Mean Average Percentage Error (MAPE)</a:t>
            </a:r>
            <a:r>
              <a:rPr lang="en-GB" b="0" dirty="0"/>
              <a:t> should not exceed 20%</a:t>
            </a:r>
            <a:r>
              <a:rPr lang="en-GB" b="0" baseline="30000" dirty="0"/>
              <a:t>[1]</a:t>
            </a:r>
          </a:p>
          <a:p>
            <a:pPr marL="514350" indent="-514350">
              <a:buFont typeface="+mj-lt"/>
              <a:buAutoNum type="arabicPeriod"/>
            </a:pPr>
            <a:r>
              <a:rPr lang="en-GB" sz="2400" b="0" dirty="0"/>
              <a:t>Find the best channels where to measure the respiratory rate </a:t>
            </a:r>
          </a:p>
          <a:p>
            <a:pPr marL="874350" lvl="1" indent="-514350"/>
            <a:r>
              <a:rPr lang="en-GB" dirty="0"/>
              <a:t>D</a:t>
            </a:r>
            <a:r>
              <a:rPr lang="en-GB" b="0" dirty="0"/>
              <a:t>efine </a:t>
            </a:r>
            <a:r>
              <a:rPr lang="en-GB" dirty="0"/>
              <a:t>confidence metrics to identify the best channels</a:t>
            </a:r>
          </a:p>
          <a:p>
            <a:pPr marL="514350" indent="-514350">
              <a:buFont typeface="+mj-lt"/>
              <a:buAutoNum type="arabicPeriod"/>
            </a:pPr>
            <a:r>
              <a:rPr lang="en-US" sz="2400" b="0" dirty="0"/>
              <a:t>Understand if the mattress can be integrated with the Somnomat</a:t>
            </a:r>
            <a:endParaRPr lang="en-GB" sz="2400" b="0" dirty="0">
              <a:solidFill>
                <a:srgbClr val="0E101A"/>
              </a:solidFill>
            </a:endParaRPr>
          </a:p>
          <a:p>
            <a:pPr marL="874350" lvl="1" indent="-514350"/>
            <a:r>
              <a:rPr lang="en-GB" dirty="0">
                <a:solidFill>
                  <a:srgbClr val="0E101A"/>
                </a:solidFill>
              </a:rPr>
              <a:t>P</a:t>
            </a:r>
            <a:r>
              <a:rPr lang="en-GB" b="0" i="0" u="none" strike="noStrike" dirty="0">
                <a:solidFill>
                  <a:srgbClr val="0E101A"/>
                </a:solidFill>
                <a:effectLst/>
              </a:rPr>
              <a:t>ossibility to use the mattress without interference from the moving of the bed</a:t>
            </a:r>
          </a:p>
          <a:p>
            <a:pPr marL="874350" lvl="1" indent="-514350"/>
            <a:endParaRPr lang="en-GB" sz="2000" b="0" dirty="0"/>
          </a:p>
          <a:p>
            <a:pPr marL="874350" lvl="1" indent="-514350"/>
            <a:endParaRPr lang="en-GB" b="0" dirty="0"/>
          </a:p>
        </p:txBody>
      </p:sp>
      <p:sp>
        <p:nvSpPr>
          <p:cNvPr id="6" name="Slide Number Placeholder 5">
            <a:extLst>
              <a:ext uri="{FF2B5EF4-FFF2-40B4-BE49-F238E27FC236}">
                <a16:creationId xmlns:a16="http://schemas.microsoft.com/office/drawing/2014/main" id="{7B0EC185-EFE8-4389-8B8A-168906EA149C}"/>
              </a:ext>
            </a:extLst>
          </p:cNvPr>
          <p:cNvSpPr>
            <a:spLocks noGrp="1"/>
          </p:cNvSpPr>
          <p:nvPr>
            <p:ph type="sldNum" sz="quarter" idx="12"/>
          </p:nvPr>
        </p:nvSpPr>
        <p:spPr/>
        <p:txBody>
          <a:bodyPr/>
          <a:lstStyle/>
          <a:p>
            <a:fld id="{5ACA52AF-F19D-405C-AD5F-7D94B96A5CC3}" type="slidenum">
              <a:rPr lang="de-CH" noProof="0" smtClean="0"/>
              <a:t>11</a:t>
            </a:fld>
            <a:endParaRPr lang="de-CH" noProof="0"/>
          </a:p>
        </p:txBody>
      </p:sp>
      <p:sp>
        <p:nvSpPr>
          <p:cNvPr id="4" name="CasellaDiTesto 2">
            <a:extLst>
              <a:ext uri="{FF2B5EF4-FFF2-40B4-BE49-F238E27FC236}">
                <a16:creationId xmlns:a16="http://schemas.microsoft.com/office/drawing/2014/main" id="{0F5B6717-32F1-E154-BFF4-74867C83AF57}"/>
              </a:ext>
            </a:extLst>
          </p:cNvPr>
          <p:cNvSpPr txBox="1"/>
          <p:nvPr/>
        </p:nvSpPr>
        <p:spPr>
          <a:xfrm>
            <a:off x="1695781" y="6477768"/>
            <a:ext cx="9246198" cy="230832"/>
          </a:xfrm>
          <a:prstGeom prst="rect">
            <a:avLst/>
          </a:prstGeom>
          <a:noFill/>
        </p:spPr>
        <p:txBody>
          <a:bodyPr wrap="square">
            <a:spAutoFit/>
          </a:bodyPr>
          <a:lstStyle/>
          <a:p>
            <a:r>
              <a:rPr lang="it-IT" sz="900" dirty="0">
                <a:solidFill>
                  <a:srgbClr val="212121"/>
                </a:solidFill>
              </a:rPr>
              <a:t>[1] </a:t>
            </a:r>
            <a:r>
              <a:rPr lang="it-IT" sz="900" b="0" u="none" strike="noStrike" dirty="0" err="1">
                <a:solidFill>
                  <a:srgbClr val="212121"/>
                </a:solidFill>
                <a:effectLst/>
              </a:rPr>
              <a:t>Sadek</a:t>
            </a:r>
            <a:r>
              <a:rPr lang="it-IT" sz="900" b="0" u="none" strike="noStrike" dirty="0">
                <a:solidFill>
                  <a:srgbClr val="212121"/>
                </a:solidFill>
                <a:effectLst/>
              </a:rPr>
              <a:t> I. et al.  «</a:t>
            </a:r>
            <a:r>
              <a:rPr lang="it-IT" sz="900" b="0" i="1" u="none" strike="noStrike" dirty="0">
                <a:solidFill>
                  <a:srgbClr val="212121"/>
                </a:solidFill>
                <a:effectLst/>
              </a:rPr>
              <a:t>A New </a:t>
            </a:r>
            <a:r>
              <a:rPr lang="it-IT" sz="900" b="0" i="1" u="none" strike="noStrike" dirty="0" err="1">
                <a:solidFill>
                  <a:srgbClr val="212121"/>
                </a:solidFill>
                <a:effectLst/>
              </a:rPr>
              <a:t>Approach</a:t>
            </a:r>
            <a:r>
              <a:rPr lang="it-IT" sz="900" b="0" i="1" u="none" strike="noStrike" dirty="0">
                <a:solidFill>
                  <a:srgbClr val="212121"/>
                </a:solidFill>
                <a:effectLst/>
              </a:rPr>
              <a:t> for </a:t>
            </a:r>
            <a:r>
              <a:rPr lang="it-IT" sz="900" b="0" i="1" u="none" strike="noStrike" dirty="0" err="1">
                <a:solidFill>
                  <a:srgbClr val="212121"/>
                </a:solidFill>
                <a:effectLst/>
              </a:rPr>
              <a:t>Detecting</a:t>
            </a:r>
            <a:r>
              <a:rPr lang="it-IT" sz="900" b="0" i="1" u="none" strike="noStrike" dirty="0">
                <a:solidFill>
                  <a:srgbClr val="212121"/>
                </a:solidFill>
                <a:effectLst/>
              </a:rPr>
              <a:t> </a:t>
            </a:r>
            <a:r>
              <a:rPr lang="it-IT" sz="900" b="0" i="1" u="none" strike="noStrike" dirty="0" err="1">
                <a:solidFill>
                  <a:srgbClr val="212121"/>
                </a:solidFill>
                <a:effectLst/>
              </a:rPr>
              <a:t>Sleep</a:t>
            </a:r>
            <a:r>
              <a:rPr lang="it-IT" sz="900" b="0" i="1" u="none" strike="noStrike" dirty="0">
                <a:solidFill>
                  <a:srgbClr val="212121"/>
                </a:solidFill>
                <a:effectLst/>
              </a:rPr>
              <a:t> Apnea Using a Contactless Bed Sensor: </a:t>
            </a:r>
            <a:r>
              <a:rPr lang="it-IT" sz="900" b="0" i="1" u="none" strike="noStrike" dirty="0" err="1">
                <a:solidFill>
                  <a:srgbClr val="212121"/>
                </a:solidFill>
                <a:effectLst/>
              </a:rPr>
              <a:t>Comparison</a:t>
            </a:r>
            <a:r>
              <a:rPr lang="it-IT" sz="900" b="0" i="1" u="none" strike="noStrike" dirty="0">
                <a:solidFill>
                  <a:srgbClr val="212121"/>
                </a:solidFill>
                <a:effectLst/>
              </a:rPr>
              <a:t> Study</a:t>
            </a:r>
            <a:r>
              <a:rPr lang="it-IT" sz="900" b="0" u="none" strike="noStrike" dirty="0">
                <a:solidFill>
                  <a:srgbClr val="212121"/>
                </a:solidFill>
                <a:effectLst/>
              </a:rPr>
              <a:t>»</a:t>
            </a:r>
          </a:p>
        </p:txBody>
      </p:sp>
    </p:spTree>
    <p:extLst>
      <p:ext uri="{BB962C8B-B14F-4D97-AF65-F5344CB8AC3E}">
        <p14:creationId xmlns:p14="http://schemas.microsoft.com/office/powerpoint/2010/main" val="2094288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248CCF4E-5F9C-674E-6F7C-F02508FD20B8}"/>
              </a:ext>
            </a:extLst>
          </p:cNvPr>
          <p:cNvSpPr>
            <a:spLocks noGrp="1"/>
          </p:cNvSpPr>
          <p:nvPr>
            <p:ph type="title"/>
          </p:nvPr>
        </p:nvSpPr>
        <p:spPr/>
        <p:txBody>
          <a:bodyPr/>
          <a:lstStyle/>
          <a:p>
            <a:r>
              <a:rPr lang="en-US" dirty="0"/>
              <a:t>Overview</a:t>
            </a:r>
            <a:endParaRPr lang="en-GB" dirty="0"/>
          </a:p>
        </p:txBody>
      </p:sp>
      <p:sp>
        <p:nvSpPr>
          <p:cNvPr id="6" name="Segnaposto contenuto 5">
            <a:extLst>
              <a:ext uri="{FF2B5EF4-FFF2-40B4-BE49-F238E27FC236}">
                <a16:creationId xmlns:a16="http://schemas.microsoft.com/office/drawing/2014/main" id="{FD9E51D7-C13B-8F2F-F079-F6F6DB7BDDFA}"/>
              </a:ext>
            </a:extLst>
          </p:cNvPr>
          <p:cNvSpPr>
            <a:spLocks noGrp="1"/>
          </p:cNvSpPr>
          <p:nvPr>
            <p:ph idx="1"/>
          </p:nvPr>
        </p:nvSpPr>
        <p:spPr>
          <a:xfrm>
            <a:off x="2874659" y="1192560"/>
            <a:ext cx="4643999" cy="4084074"/>
          </a:xfrm>
        </p:spPr>
        <p:txBody>
          <a:bodyPr numCol="1" anchor="ctr"/>
          <a:lstStyle/>
          <a:p>
            <a:pPr marL="0" indent="0">
              <a:lnSpc>
                <a:spcPct val="300000"/>
              </a:lnSpc>
              <a:buNone/>
            </a:pPr>
            <a:r>
              <a:rPr lang="en-GB" sz="2800" b="0" dirty="0">
                <a:solidFill>
                  <a:schemeClr val="bg2">
                    <a:lumMod val="50000"/>
                  </a:schemeClr>
                </a:solidFill>
                <a:latin typeface="+mj-lt"/>
              </a:rPr>
              <a:t>Introduction</a:t>
            </a:r>
          </a:p>
          <a:p>
            <a:pPr marL="0" indent="0">
              <a:lnSpc>
                <a:spcPct val="300000"/>
              </a:lnSpc>
              <a:buNone/>
            </a:pPr>
            <a:r>
              <a:rPr lang="en-GB" sz="2800" dirty="0">
                <a:latin typeface="+mj-lt"/>
              </a:rPr>
              <a:t>Methods</a:t>
            </a:r>
          </a:p>
          <a:p>
            <a:pPr marL="0" indent="0">
              <a:lnSpc>
                <a:spcPct val="300000"/>
              </a:lnSpc>
              <a:buNone/>
            </a:pPr>
            <a:r>
              <a:rPr lang="en-GB" sz="2800" b="0" dirty="0">
                <a:solidFill>
                  <a:schemeClr val="bg2">
                    <a:lumMod val="50000"/>
                  </a:schemeClr>
                </a:solidFill>
                <a:latin typeface="+mj-lt"/>
              </a:rPr>
              <a:t>Data Analysis</a:t>
            </a:r>
          </a:p>
        </p:txBody>
      </p:sp>
      <p:sp>
        <p:nvSpPr>
          <p:cNvPr id="4" name="Segnaposto numero diapositiva 3">
            <a:extLst>
              <a:ext uri="{FF2B5EF4-FFF2-40B4-BE49-F238E27FC236}">
                <a16:creationId xmlns:a16="http://schemas.microsoft.com/office/drawing/2014/main" id="{CCBBF9EA-2B0D-44D8-1B96-20EA304CA8FE}"/>
              </a:ext>
            </a:extLst>
          </p:cNvPr>
          <p:cNvSpPr>
            <a:spLocks noGrp="1"/>
          </p:cNvSpPr>
          <p:nvPr>
            <p:ph type="sldNum" sz="quarter" idx="12"/>
          </p:nvPr>
        </p:nvSpPr>
        <p:spPr/>
        <p:txBody>
          <a:bodyPr/>
          <a:lstStyle/>
          <a:p>
            <a:fld id="{B6F15528-21DE-4FAA-801E-634DDDAF4B2B}" type="slidenum">
              <a:rPr lang="en-US" smtClean="0"/>
              <a:pPr/>
              <a:t>12</a:t>
            </a:fld>
            <a:endParaRPr lang="en-US" dirty="0"/>
          </a:p>
        </p:txBody>
      </p:sp>
      <p:pic>
        <p:nvPicPr>
          <p:cNvPr id="14" name="Elemento grafico 13" descr="Intelligenza artificiale contorno">
            <a:extLst>
              <a:ext uri="{FF2B5EF4-FFF2-40B4-BE49-F238E27FC236}">
                <a16:creationId xmlns:a16="http://schemas.microsoft.com/office/drawing/2014/main" id="{8F9EA34C-5042-8478-E1D5-D395F80A91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7278" y="4497597"/>
            <a:ext cx="914400" cy="914400"/>
          </a:xfrm>
          <a:prstGeom prst="rect">
            <a:avLst/>
          </a:prstGeom>
        </p:spPr>
      </p:pic>
      <p:pic>
        <p:nvPicPr>
          <p:cNvPr id="18" name="Elemento grafico 17" descr="Lampadina fluorescente contorno">
            <a:extLst>
              <a:ext uri="{FF2B5EF4-FFF2-40B4-BE49-F238E27FC236}">
                <a16:creationId xmlns:a16="http://schemas.microsoft.com/office/drawing/2014/main" id="{A1D421DE-A36B-50B0-8DDF-194D387AAA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4481" y="1651905"/>
            <a:ext cx="914400" cy="914400"/>
          </a:xfrm>
          <a:prstGeom prst="rect">
            <a:avLst/>
          </a:prstGeom>
        </p:spPr>
      </p:pic>
      <p:sp>
        <p:nvSpPr>
          <p:cNvPr id="20" name="CasellaDiTesto 19">
            <a:extLst>
              <a:ext uri="{FF2B5EF4-FFF2-40B4-BE49-F238E27FC236}">
                <a16:creationId xmlns:a16="http://schemas.microsoft.com/office/drawing/2014/main" id="{5EB9AC13-D09A-AA59-24BD-A1FC05F4FFA0}"/>
              </a:ext>
            </a:extLst>
          </p:cNvPr>
          <p:cNvSpPr txBox="1"/>
          <p:nvPr/>
        </p:nvSpPr>
        <p:spPr>
          <a:xfrm>
            <a:off x="7574436" y="1465707"/>
            <a:ext cx="2820257" cy="2436180"/>
          </a:xfrm>
          <a:prstGeom prst="rect">
            <a:avLst/>
          </a:prstGeom>
          <a:noFill/>
        </p:spPr>
        <p:txBody>
          <a:bodyPr wrap="square">
            <a:spAutoFit/>
          </a:bodyPr>
          <a:lstStyle/>
          <a:p>
            <a:pPr marL="0" indent="0">
              <a:lnSpc>
                <a:spcPct val="300000"/>
              </a:lnSpc>
              <a:buNone/>
            </a:pPr>
            <a:r>
              <a:rPr lang="en-GB" sz="2800" dirty="0">
                <a:solidFill>
                  <a:schemeClr val="bg2">
                    <a:lumMod val="50000"/>
                  </a:schemeClr>
                </a:solidFill>
              </a:rPr>
              <a:t>Result</a:t>
            </a:r>
          </a:p>
          <a:p>
            <a:pPr marL="0" indent="0">
              <a:lnSpc>
                <a:spcPct val="300000"/>
              </a:lnSpc>
              <a:buNone/>
            </a:pPr>
            <a:r>
              <a:rPr lang="en-GB" sz="2800" dirty="0">
                <a:solidFill>
                  <a:schemeClr val="bg2">
                    <a:lumMod val="50000"/>
                  </a:schemeClr>
                </a:solidFill>
              </a:rPr>
              <a:t>Conclusion</a:t>
            </a:r>
          </a:p>
        </p:txBody>
      </p:sp>
      <p:pic>
        <p:nvPicPr>
          <p:cNvPr id="22" name="Elemento grafico 21" descr="Internet delle cose contorno">
            <a:extLst>
              <a:ext uri="{FF2B5EF4-FFF2-40B4-BE49-F238E27FC236}">
                <a16:creationId xmlns:a16="http://schemas.microsoft.com/office/drawing/2014/main" id="{124F852C-6790-FA3C-A162-51FF02E032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75073" y="3057859"/>
            <a:ext cx="846605" cy="846605"/>
          </a:xfrm>
          <a:prstGeom prst="rect">
            <a:avLst/>
          </a:prstGeom>
        </p:spPr>
      </p:pic>
      <p:pic>
        <p:nvPicPr>
          <p:cNvPr id="24" name="Elemento grafico 23" descr="Collegato/non collegato contorno">
            <a:extLst>
              <a:ext uri="{FF2B5EF4-FFF2-40B4-BE49-F238E27FC236}">
                <a16:creationId xmlns:a16="http://schemas.microsoft.com/office/drawing/2014/main" id="{C9A979B8-0AF2-B9C8-4075-3E1EF4B3CE1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60037" y="3082571"/>
            <a:ext cx="914399" cy="914399"/>
          </a:xfrm>
          <a:prstGeom prst="rect">
            <a:avLst/>
          </a:prstGeom>
        </p:spPr>
      </p:pic>
      <p:pic>
        <p:nvPicPr>
          <p:cNvPr id="26" name="Elemento grafico 25" descr="Disco contorno">
            <a:extLst>
              <a:ext uri="{FF2B5EF4-FFF2-40B4-BE49-F238E27FC236}">
                <a16:creationId xmlns:a16="http://schemas.microsoft.com/office/drawing/2014/main" id="{BB093007-60C0-6D25-3A9E-F1647F6D229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60036" y="1857025"/>
            <a:ext cx="914400" cy="914400"/>
          </a:xfrm>
          <a:prstGeom prst="rect">
            <a:avLst/>
          </a:prstGeom>
        </p:spPr>
      </p:pic>
    </p:spTree>
    <p:extLst>
      <p:ext uri="{BB962C8B-B14F-4D97-AF65-F5344CB8AC3E}">
        <p14:creationId xmlns:p14="http://schemas.microsoft.com/office/powerpoint/2010/main" val="2188197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267A10-D19B-DAD3-AD1E-EDFD33C38262}"/>
              </a:ext>
            </a:extLst>
          </p:cNvPr>
          <p:cNvSpPr>
            <a:spLocks noGrp="1"/>
          </p:cNvSpPr>
          <p:nvPr>
            <p:ph type="title"/>
          </p:nvPr>
        </p:nvSpPr>
        <p:spPr/>
        <p:txBody>
          <a:bodyPr/>
          <a:lstStyle/>
          <a:p>
            <a:r>
              <a:rPr kumimoji="0" lang="en-GB" b="0" i="0" u="none" strike="noStrike" kern="1200" cap="none" spc="0" normalizeH="0" baseline="0" noProof="0" dirty="0">
                <a:ln>
                  <a:noFill/>
                </a:ln>
                <a:solidFill>
                  <a:prstClr val="black"/>
                </a:solidFill>
                <a:effectLst/>
                <a:uLnTx/>
                <a:uFillTx/>
                <a:ea typeface="+mj-ea"/>
                <a:cs typeface="+mj-cs"/>
              </a:rPr>
              <a:t>Data collection</a:t>
            </a:r>
            <a:endParaRPr lang="en-GB" dirty="0">
              <a:solidFill>
                <a:schemeClr val="bg2">
                  <a:lumMod val="50000"/>
                </a:schemeClr>
              </a:solidFill>
            </a:endParaRPr>
          </a:p>
        </p:txBody>
      </p:sp>
      <p:sp>
        <p:nvSpPr>
          <p:cNvPr id="6" name="Segnaposto numero diapositiva 5">
            <a:extLst>
              <a:ext uri="{FF2B5EF4-FFF2-40B4-BE49-F238E27FC236}">
                <a16:creationId xmlns:a16="http://schemas.microsoft.com/office/drawing/2014/main" id="{15CC2C42-4DEF-CF2E-8466-E2E9E4F7F08A}"/>
              </a:ext>
            </a:extLst>
          </p:cNvPr>
          <p:cNvSpPr>
            <a:spLocks noGrp="1"/>
          </p:cNvSpPr>
          <p:nvPr>
            <p:ph type="sldNum" sz="quarter" idx="12"/>
          </p:nvPr>
        </p:nvSpPr>
        <p:spPr/>
        <p:txBody>
          <a:bodyPr/>
          <a:lstStyle/>
          <a:p>
            <a:fld id="{5ACA52AF-F19D-405C-AD5F-7D94B96A5CC3}" type="slidenum">
              <a:rPr lang="de-CH" noProof="0" smtClean="0"/>
              <a:t>13</a:t>
            </a:fld>
            <a:endParaRPr lang="de-CH" noProof="0" dirty="0"/>
          </a:p>
        </p:txBody>
      </p:sp>
      <p:sp>
        <p:nvSpPr>
          <p:cNvPr id="3" name="Segnaposto contenuto 2">
            <a:extLst>
              <a:ext uri="{FF2B5EF4-FFF2-40B4-BE49-F238E27FC236}">
                <a16:creationId xmlns:a16="http://schemas.microsoft.com/office/drawing/2014/main" id="{3E41BE62-0663-D94F-9041-6ABE6BC18E22}"/>
              </a:ext>
            </a:extLst>
          </p:cNvPr>
          <p:cNvSpPr>
            <a:spLocks noGrp="1"/>
          </p:cNvSpPr>
          <p:nvPr>
            <p:ph idx="4294967295"/>
          </p:nvPr>
        </p:nvSpPr>
        <p:spPr>
          <a:xfrm>
            <a:off x="2617863" y="1337443"/>
            <a:ext cx="3191809" cy="2091557"/>
          </a:xfrm>
        </p:spPr>
        <p:txBody>
          <a:bodyPr/>
          <a:lstStyle/>
          <a:p>
            <a:pPr marL="0" indent="0">
              <a:buNone/>
            </a:pPr>
            <a:r>
              <a:rPr lang="en-GB" dirty="0"/>
              <a:t>Population</a:t>
            </a:r>
            <a:r>
              <a:rPr lang="en-GB" b="0" dirty="0"/>
              <a:t>: </a:t>
            </a:r>
          </a:p>
          <a:p>
            <a:pPr marL="457200" indent="-457200">
              <a:buFont typeface="Arial" panose="020B0604020202020204" pitchFamily="34" charset="0"/>
              <a:buChar char="•"/>
            </a:pPr>
            <a:r>
              <a:rPr lang="en-GB" sz="2400" b="0" dirty="0"/>
              <a:t>6 volunteers </a:t>
            </a:r>
          </a:p>
          <a:p>
            <a:pPr marL="457200" indent="-457200">
              <a:buFont typeface="Arial" panose="020B0604020202020204" pitchFamily="34" charset="0"/>
              <a:buChar char="•"/>
            </a:pPr>
            <a:r>
              <a:rPr lang="en-GB" sz="2400" b="0" dirty="0"/>
              <a:t>20-30 years</a:t>
            </a:r>
          </a:p>
          <a:p>
            <a:pPr marL="457200" indent="-457200">
              <a:buFont typeface="Arial" panose="020B0604020202020204" pitchFamily="34" charset="0"/>
              <a:buChar char="•"/>
            </a:pPr>
            <a:r>
              <a:rPr lang="en-GB" sz="2400" b="0" dirty="0"/>
              <a:t>3 females / 3 males</a:t>
            </a:r>
          </a:p>
        </p:txBody>
      </p:sp>
      <p:pic>
        <p:nvPicPr>
          <p:cNvPr id="12" name="Elemento grafico 11" descr="Successo di gruppo contorno">
            <a:extLst>
              <a:ext uri="{FF2B5EF4-FFF2-40B4-BE49-F238E27FC236}">
                <a16:creationId xmlns:a16="http://schemas.microsoft.com/office/drawing/2014/main" id="{5F713662-C3CC-6951-73B5-A58FC21BB8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5412" y="1153151"/>
            <a:ext cx="914400" cy="914400"/>
          </a:xfrm>
          <a:prstGeom prst="rect">
            <a:avLst/>
          </a:prstGeom>
        </p:spPr>
      </p:pic>
      <p:sp>
        <p:nvSpPr>
          <p:cNvPr id="13" name="Segnaposto contenuto 2">
            <a:extLst>
              <a:ext uri="{FF2B5EF4-FFF2-40B4-BE49-F238E27FC236}">
                <a16:creationId xmlns:a16="http://schemas.microsoft.com/office/drawing/2014/main" id="{63D57C73-5673-992E-B66C-C28A38400867}"/>
              </a:ext>
            </a:extLst>
          </p:cNvPr>
          <p:cNvSpPr txBox="1">
            <a:spLocks/>
          </p:cNvSpPr>
          <p:nvPr/>
        </p:nvSpPr>
        <p:spPr>
          <a:xfrm>
            <a:off x="7799884" y="1463307"/>
            <a:ext cx="2926704" cy="2016125"/>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800" b="1" dirty="0"/>
              <a:t>Phase</a:t>
            </a:r>
            <a:r>
              <a:rPr lang="en-GB" sz="2400" dirty="0"/>
              <a:t>: </a:t>
            </a:r>
          </a:p>
          <a:p>
            <a:r>
              <a:rPr lang="en-GB" sz="2400" dirty="0"/>
              <a:t>Stationary Bed</a:t>
            </a:r>
          </a:p>
          <a:p>
            <a:r>
              <a:rPr lang="en-GB" sz="2400" dirty="0"/>
              <a:t>Rocking Bed (Somnomat)</a:t>
            </a:r>
          </a:p>
        </p:txBody>
      </p:sp>
      <p:pic>
        <p:nvPicPr>
          <p:cNvPr id="19" name="Elemento grafico 18" descr="Blog contorno">
            <a:extLst>
              <a:ext uri="{FF2B5EF4-FFF2-40B4-BE49-F238E27FC236}">
                <a16:creationId xmlns:a16="http://schemas.microsoft.com/office/drawing/2014/main" id="{3E566DCA-3416-CC58-938C-F508F72921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83255" y="1160351"/>
            <a:ext cx="914400" cy="914400"/>
          </a:xfrm>
          <a:prstGeom prst="rect">
            <a:avLst/>
          </a:prstGeom>
        </p:spPr>
      </p:pic>
      <p:sp>
        <p:nvSpPr>
          <p:cNvPr id="27" name="CasellaDiTesto 26">
            <a:extLst>
              <a:ext uri="{FF2B5EF4-FFF2-40B4-BE49-F238E27FC236}">
                <a16:creationId xmlns:a16="http://schemas.microsoft.com/office/drawing/2014/main" id="{AC8BC2E8-F724-F318-BB19-749E1E9F65F5}"/>
              </a:ext>
            </a:extLst>
          </p:cNvPr>
          <p:cNvSpPr txBox="1"/>
          <p:nvPr/>
        </p:nvSpPr>
        <p:spPr>
          <a:xfrm>
            <a:off x="2379811" y="3917365"/>
            <a:ext cx="4039569" cy="2369880"/>
          </a:xfrm>
          <a:prstGeom prst="rect">
            <a:avLst/>
          </a:prstGeom>
          <a:noFill/>
        </p:spPr>
        <p:txBody>
          <a:bodyPr wrap="square" rtlCol="0">
            <a:spAutoFit/>
          </a:bodyPr>
          <a:lstStyle/>
          <a:p>
            <a:r>
              <a:rPr lang="en-GB" sz="2800" b="1" i="0" u="none" strike="noStrike" dirty="0">
                <a:solidFill>
                  <a:srgbClr val="000000"/>
                </a:solidFill>
                <a:effectLst/>
              </a:rPr>
              <a:t>Setting for Somnomat</a:t>
            </a:r>
            <a:r>
              <a:rPr lang="en-GB" sz="2800" b="0" i="0" u="none" strike="noStrike" dirty="0">
                <a:solidFill>
                  <a:srgbClr val="000000"/>
                </a:solidFill>
                <a:effectLst/>
              </a:rPr>
              <a:t>:</a:t>
            </a:r>
          </a:p>
          <a:p>
            <a:pPr marL="285750" indent="-285750">
              <a:buFont typeface="Arial" panose="020B0604020202020204" pitchFamily="34" charset="0"/>
              <a:buChar char="•"/>
            </a:pPr>
            <a:r>
              <a:rPr lang="en-GB" sz="2400" b="0" i="0" u="none" strike="noStrike" dirty="0">
                <a:solidFill>
                  <a:srgbClr val="000000"/>
                </a:solidFill>
                <a:effectLst/>
              </a:rPr>
              <a:t>Period for the movement of the bed is 4 seconds (15 periods in a minute) with an acceleration of  0.25 m/s</a:t>
            </a:r>
            <a:r>
              <a:rPr lang="en-GB" sz="2400" b="0" i="0" u="none" strike="noStrike" baseline="30000" dirty="0">
                <a:solidFill>
                  <a:srgbClr val="000000"/>
                </a:solidFill>
                <a:effectLst/>
              </a:rPr>
              <a:t>2</a:t>
            </a:r>
            <a:endParaRPr lang="en-GB" sz="2400" baseline="30000" dirty="0"/>
          </a:p>
        </p:txBody>
      </p:sp>
      <p:pic>
        <p:nvPicPr>
          <p:cNvPr id="29" name="Elemento grafico 28" descr="Design dei livelli contorno">
            <a:extLst>
              <a:ext uri="{FF2B5EF4-FFF2-40B4-BE49-F238E27FC236}">
                <a16:creationId xmlns:a16="http://schemas.microsoft.com/office/drawing/2014/main" id="{F74E9D90-3429-0D15-E41F-EE8333150C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5412" y="3619445"/>
            <a:ext cx="914400" cy="914400"/>
          </a:xfrm>
          <a:prstGeom prst="rect">
            <a:avLst/>
          </a:prstGeom>
        </p:spPr>
      </p:pic>
      <p:sp>
        <p:nvSpPr>
          <p:cNvPr id="31" name="CasellaDiTesto 30">
            <a:extLst>
              <a:ext uri="{FF2B5EF4-FFF2-40B4-BE49-F238E27FC236}">
                <a16:creationId xmlns:a16="http://schemas.microsoft.com/office/drawing/2014/main" id="{FA9AEE54-E58C-CE40-81AE-7B7107DD5A69}"/>
              </a:ext>
            </a:extLst>
          </p:cNvPr>
          <p:cNvSpPr txBox="1"/>
          <p:nvPr/>
        </p:nvSpPr>
        <p:spPr>
          <a:xfrm>
            <a:off x="7799884" y="3917365"/>
            <a:ext cx="3184071" cy="1631216"/>
          </a:xfrm>
          <a:prstGeom prst="rect">
            <a:avLst/>
          </a:prstGeom>
          <a:noFill/>
        </p:spPr>
        <p:txBody>
          <a:bodyPr wrap="square">
            <a:spAutoFit/>
          </a:bodyPr>
          <a:lstStyle/>
          <a:p>
            <a:r>
              <a:rPr lang="en-GB" sz="2800" b="1" i="0" u="none" strike="noStrike" dirty="0">
                <a:solidFill>
                  <a:srgbClr val="000000"/>
                </a:solidFill>
                <a:effectLst/>
              </a:rPr>
              <a:t>Time</a:t>
            </a:r>
            <a:r>
              <a:rPr lang="en-GB" sz="2800" b="0" i="0" u="none" strike="noStrike" dirty="0">
                <a:solidFill>
                  <a:srgbClr val="000000"/>
                </a:solidFill>
                <a:effectLst/>
              </a:rPr>
              <a:t>:</a:t>
            </a:r>
          </a:p>
          <a:p>
            <a:pPr marL="285750" indent="-285750">
              <a:buFont typeface="Arial" panose="020B0604020202020204" pitchFamily="34" charset="0"/>
              <a:buChar char="•"/>
            </a:pPr>
            <a:r>
              <a:rPr lang="en-GB" sz="2400" b="0" i="0" u="none" strike="noStrike" dirty="0">
                <a:solidFill>
                  <a:srgbClr val="000000"/>
                </a:solidFill>
                <a:effectLst/>
              </a:rPr>
              <a:t>The total time per participant is 35 minutes</a:t>
            </a:r>
            <a:endParaRPr lang="en-GB" sz="2400" dirty="0"/>
          </a:p>
        </p:txBody>
      </p:sp>
      <p:pic>
        <p:nvPicPr>
          <p:cNvPr id="33" name="Elemento grafico 32" descr="Orologio contorno">
            <a:extLst>
              <a:ext uri="{FF2B5EF4-FFF2-40B4-BE49-F238E27FC236}">
                <a16:creationId xmlns:a16="http://schemas.microsoft.com/office/drawing/2014/main" id="{F457FA80-5B64-15E7-4A22-B3279141D6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3255" y="3619445"/>
            <a:ext cx="914400" cy="914400"/>
          </a:xfrm>
          <a:prstGeom prst="rect">
            <a:avLst/>
          </a:prstGeom>
        </p:spPr>
      </p:pic>
    </p:spTree>
    <p:extLst>
      <p:ext uri="{BB962C8B-B14F-4D97-AF65-F5344CB8AC3E}">
        <p14:creationId xmlns:p14="http://schemas.microsoft.com/office/powerpoint/2010/main" val="334595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p:bldP spid="27"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hape, arrow&#10;&#10;Description automatically generated">
            <a:extLst>
              <a:ext uri="{FF2B5EF4-FFF2-40B4-BE49-F238E27FC236}">
                <a16:creationId xmlns:a16="http://schemas.microsoft.com/office/drawing/2014/main" id="{2F5C29D7-D9B4-568D-AFB0-D1A014378C34}"/>
              </a:ext>
            </a:extLst>
          </p:cNvPr>
          <p:cNvPicPr>
            <a:picLocks noChangeAspect="1"/>
          </p:cNvPicPr>
          <p:nvPr/>
        </p:nvPicPr>
        <p:blipFill rotWithShape="1">
          <a:blip r:embed="rId3">
            <a:extLst>
              <a:ext uri="{28A0092B-C50C-407E-A947-70E740481C1C}">
                <a14:useLocalDpi xmlns:a14="http://schemas.microsoft.com/office/drawing/2010/main" val="0"/>
              </a:ext>
            </a:extLst>
          </a:blip>
          <a:srcRect l="3193" t="38333" r="77724" b="39810"/>
          <a:stretch/>
        </p:blipFill>
        <p:spPr>
          <a:xfrm flipH="1">
            <a:off x="4779042" y="3010945"/>
            <a:ext cx="750802" cy="946704"/>
          </a:xfrm>
          <a:prstGeom prst="rect">
            <a:avLst/>
          </a:prstGeom>
        </p:spPr>
      </p:pic>
      <p:sp>
        <p:nvSpPr>
          <p:cNvPr id="2" name="Titolo 1">
            <a:extLst>
              <a:ext uri="{FF2B5EF4-FFF2-40B4-BE49-F238E27FC236}">
                <a16:creationId xmlns:a16="http://schemas.microsoft.com/office/drawing/2014/main" id="{75267A10-D19B-DAD3-AD1E-EDFD33C38262}"/>
              </a:ext>
            </a:extLst>
          </p:cNvPr>
          <p:cNvSpPr>
            <a:spLocks noGrp="1"/>
          </p:cNvSpPr>
          <p:nvPr>
            <p:ph type="title"/>
          </p:nvPr>
        </p:nvSpPr>
        <p:spPr/>
        <p:txBody>
          <a:bodyPr/>
          <a:lstStyle/>
          <a:p>
            <a:r>
              <a:rPr kumimoji="0" lang="en-GB" b="0" i="0" u="none" strike="noStrike" kern="1200" cap="none" spc="0" normalizeH="0" baseline="0" noProof="0" dirty="0">
                <a:ln>
                  <a:noFill/>
                </a:ln>
                <a:solidFill>
                  <a:prstClr val="black"/>
                </a:solidFill>
                <a:effectLst/>
                <a:uLnTx/>
                <a:uFillTx/>
                <a:latin typeface="Arial"/>
                <a:ea typeface="+mj-ea"/>
                <a:cs typeface="+mj-cs"/>
              </a:rPr>
              <a:t>Data collection: </a:t>
            </a:r>
            <a:r>
              <a:rPr lang="en-GB" dirty="0"/>
              <a:t>Stationary</a:t>
            </a:r>
            <a:r>
              <a:rPr kumimoji="0" lang="en-GB" b="0" i="0" u="none" strike="noStrike" kern="1200" cap="none" spc="0" normalizeH="0" baseline="0" noProof="0" dirty="0">
                <a:ln>
                  <a:noFill/>
                </a:ln>
                <a:solidFill>
                  <a:prstClr val="black"/>
                </a:solidFill>
                <a:effectLst/>
                <a:uLnTx/>
                <a:uFillTx/>
                <a:latin typeface="Arial"/>
                <a:ea typeface="+mj-ea"/>
                <a:cs typeface="+mj-cs"/>
              </a:rPr>
              <a:t> bed</a:t>
            </a:r>
            <a:endParaRPr lang="en-GB" dirty="0">
              <a:solidFill>
                <a:schemeClr val="bg2">
                  <a:lumMod val="50000"/>
                </a:schemeClr>
              </a:solidFill>
            </a:endParaRPr>
          </a:p>
        </p:txBody>
      </p:sp>
      <p:sp>
        <p:nvSpPr>
          <p:cNvPr id="6" name="Segnaposto numero diapositiva 5">
            <a:extLst>
              <a:ext uri="{FF2B5EF4-FFF2-40B4-BE49-F238E27FC236}">
                <a16:creationId xmlns:a16="http://schemas.microsoft.com/office/drawing/2014/main" id="{15CC2C42-4DEF-CF2E-8466-E2E9E4F7F08A}"/>
              </a:ext>
            </a:extLst>
          </p:cNvPr>
          <p:cNvSpPr>
            <a:spLocks noGrp="1"/>
          </p:cNvSpPr>
          <p:nvPr>
            <p:ph type="sldNum" sz="quarter" idx="12"/>
          </p:nvPr>
        </p:nvSpPr>
        <p:spPr/>
        <p:txBody>
          <a:bodyPr/>
          <a:lstStyle/>
          <a:p>
            <a:fld id="{5ACA52AF-F19D-405C-AD5F-7D94B96A5CC3}" type="slidenum">
              <a:rPr lang="de-CH" noProof="0" smtClean="0"/>
              <a:t>14</a:t>
            </a:fld>
            <a:endParaRPr lang="de-CH" noProof="0" dirty="0"/>
          </a:p>
        </p:txBody>
      </p:sp>
      <p:pic>
        <p:nvPicPr>
          <p:cNvPr id="7" name="Elemento grafico 6" descr="Persona confusa contorno">
            <a:extLst>
              <a:ext uri="{FF2B5EF4-FFF2-40B4-BE49-F238E27FC236}">
                <a16:creationId xmlns:a16="http://schemas.microsoft.com/office/drawing/2014/main" id="{5E7FE7E5-E929-6737-54D1-4BFC40E8CD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8646" y="3021591"/>
            <a:ext cx="914400" cy="914400"/>
          </a:xfrm>
          <a:prstGeom prst="rect">
            <a:avLst/>
          </a:prstGeom>
        </p:spPr>
      </p:pic>
      <p:pic>
        <p:nvPicPr>
          <p:cNvPr id="12" name="Elemento grafico 11" descr="Letto contorno">
            <a:extLst>
              <a:ext uri="{FF2B5EF4-FFF2-40B4-BE49-F238E27FC236}">
                <a16:creationId xmlns:a16="http://schemas.microsoft.com/office/drawing/2014/main" id="{DA212256-E529-24B7-D148-720ED4C4372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27031" y="3043249"/>
            <a:ext cx="914400" cy="914400"/>
          </a:xfrm>
          <a:prstGeom prst="rect">
            <a:avLst/>
          </a:prstGeom>
        </p:spPr>
      </p:pic>
      <p:sp>
        <p:nvSpPr>
          <p:cNvPr id="20" name="CasellaDiTesto 19">
            <a:extLst>
              <a:ext uri="{FF2B5EF4-FFF2-40B4-BE49-F238E27FC236}">
                <a16:creationId xmlns:a16="http://schemas.microsoft.com/office/drawing/2014/main" id="{7E60380E-FC75-020A-4368-761383E0E255}"/>
              </a:ext>
            </a:extLst>
          </p:cNvPr>
          <p:cNvSpPr txBox="1"/>
          <p:nvPr/>
        </p:nvSpPr>
        <p:spPr>
          <a:xfrm>
            <a:off x="4546747" y="4053992"/>
            <a:ext cx="1182182" cy="461665"/>
          </a:xfrm>
          <a:prstGeom prst="rect">
            <a:avLst/>
          </a:prstGeom>
          <a:noFill/>
        </p:spPr>
        <p:txBody>
          <a:bodyPr wrap="square" rtlCol="0">
            <a:spAutoFit/>
          </a:bodyPr>
          <a:lstStyle/>
          <a:p>
            <a:r>
              <a:rPr lang="en-GB" sz="2400" dirty="0"/>
              <a:t>Supine</a:t>
            </a:r>
          </a:p>
        </p:txBody>
      </p:sp>
      <p:sp>
        <p:nvSpPr>
          <p:cNvPr id="23" name="CasellaDiTesto 22">
            <a:extLst>
              <a:ext uri="{FF2B5EF4-FFF2-40B4-BE49-F238E27FC236}">
                <a16:creationId xmlns:a16="http://schemas.microsoft.com/office/drawing/2014/main" id="{A41E5C30-94B6-CA42-A1FC-22897CBD170B}"/>
              </a:ext>
            </a:extLst>
          </p:cNvPr>
          <p:cNvSpPr txBox="1"/>
          <p:nvPr/>
        </p:nvSpPr>
        <p:spPr>
          <a:xfrm>
            <a:off x="4608312" y="4053991"/>
            <a:ext cx="1018794" cy="461665"/>
          </a:xfrm>
          <a:prstGeom prst="rect">
            <a:avLst/>
          </a:prstGeom>
          <a:noFill/>
        </p:spPr>
        <p:txBody>
          <a:bodyPr wrap="square" rtlCol="0">
            <a:spAutoFit/>
          </a:bodyPr>
          <a:lstStyle/>
          <a:p>
            <a:r>
              <a:rPr lang="en-GB" sz="2400" dirty="0"/>
              <a:t>Prone</a:t>
            </a:r>
          </a:p>
        </p:txBody>
      </p:sp>
      <p:sp>
        <p:nvSpPr>
          <p:cNvPr id="25" name="CasellaDiTesto 24">
            <a:extLst>
              <a:ext uri="{FF2B5EF4-FFF2-40B4-BE49-F238E27FC236}">
                <a16:creationId xmlns:a16="http://schemas.microsoft.com/office/drawing/2014/main" id="{0BC42F89-1B7E-6A2F-9622-A20DAFA11ECF}"/>
              </a:ext>
            </a:extLst>
          </p:cNvPr>
          <p:cNvSpPr txBox="1"/>
          <p:nvPr/>
        </p:nvSpPr>
        <p:spPr>
          <a:xfrm>
            <a:off x="4465678" y="4061898"/>
            <a:ext cx="1344320" cy="461665"/>
          </a:xfrm>
          <a:prstGeom prst="rect">
            <a:avLst/>
          </a:prstGeom>
          <a:noFill/>
        </p:spPr>
        <p:txBody>
          <a:bodyPr wrap="square" rtlCol="0">
            <a:spAutoFit/>
          </a:bodyPr>
          <a:lstStyle/>
          <a:p>
            <a:r>
              <a:rPr lang="en-GB" sz="2400" dirty="0"/>
              <a:t>Left side</a:t>
            </a:r>
          </a:p>
        </p:txBody>
      </p:sp>
      <p:sp>
        <p:nvSpPr>
          <p:cNvPr id="28" name="CasellaDiTesto 27">
            <a:extLst>
              <a:ext uri="{FF2B5EF4-FFF2-40B4-BE49-F238E27FC236}">
                <a16:creationId xmlns:a16="http://schemas.microsoft.com/office/drawing/2014/main" id="{BE44D554-9CD2-134F-0FC2-2D757FDB38A5}"/>
              </a:ext>
            </a:extLst>
          </p:cNvPr>
          <p:cNvSpPr txBox="1"/>
          <p:nvPr/>
        </p:nvSpPr>
        <p:spPr>
          <a:xfrm>
            <a:off x="4376826" y="4053991"/>
            <a:ext cx="1555234" cy="461665"/>
          </a:xfrm>
          <a:prstGeom prst="rect">
            <a:avLst/>
          </a:prstGeom>
          <a:noFill/>
        </p:spPr>
        <p:txBody>
          <a:bodyPr wrap="none" rtlCol="0">
            <a:spAutoFit/>
          </a:bodyPr>
          <a:lstStyle/>
          <a:p>
            <a:r>
              <a:rPr lang="en-GB" sz="2400" dirty="0"/>
              <a:t>Right side</a:t>
            </a:r>
          </a:p>
        </p:txBody>
      </p:sp>
      <p:sp>
        <p:nvSpPr>
          <p:cNvPr id="29" name="CasellaDiTesto 28">
            <a:extLst>
              <a:ext uri="{FF2B5EF4-FFF2-40B4-BE49-F238E27FC236}">
                <a16:creationId xmlns:a16="http://schemas.microsoft.com/office/drawing/2014/main" id="{4F20BE75-40D3-689D-E65E-5791E5D271D1}"/>
              </a:ext>
            </a:extLst>
          </p:cNvPr>
          <p:cNvSpPr txBox="1"/>
          <p:nvPr/>
        </p:nvSpPr>
        <p:spPr>
          <a:xfrm>
            <a:off x="6019196" y="3247957"/>
            <a:ext cx="5267789" cy="461665"/>
          </a:xfrm>
          <a:prstGeom prst="rect">
            <a:avLst/>
          </a:prstGeom>
          <a:noFill/>
        </p:spPr>
        <p:txBody>
          <a:bodyPr wrap="none" rtlCol="0">
            <a:spAutoFit/>
          </a:bodyPr>
          <a:lstStyle/>
          <a:p>
            <a:r>
              <a:rPr lang="en-GB" sz="2400" dirty="0"/>
              <a:t>4 minutes lying down on the mattress</a:t>
            </a:r>
          </a:p>
        </p:txBody>
      </p:sp>
      <p:pic>
        <p:nvPicPr>
          <p:cNvPr id="8" name="Picture 7" descr="Shape, arrow&#10;&#10;Description automatically generated">
            <a:extLst>
              <a:ext uri="{FF2B5EF4-FFF2-40B4-BE49-F238E27FC236}">
                <a16:creationId xmlns:a16="http://schemas.microsoft.com/office/drawing/2014/main" id="{7AE42742-BCA7-FF21-A76F-27CB0EB45061}"/>
              </a:ext>
            </a:extLst>
          </p:cNvPr>
          <p:cNvPicPr>
            <a:picLocks noChangeAspect="1"/>
          </p:cNvPicPr>
          <p:nvPr/>
        </p:nvPicPr>
        <p:blipFill rotWithShape="1">
          <a:blip r:embed="rId3">
            <a:extLst>
              <a:ext uri="{28A0092B-C50C-407E-A947-70E740481C1C}">
                <a14:useLocalDpi xmlns:a14="http://schemas.microsoft.com/office/drawing/2010/main" val="0"/>
              </a:ext>
            </a:extLst>
          </a:blip>
          <a:srcRect l="3193" t="38333" r="77724" b="39810"/>
          <a:stretch/>
        </p:blipFill>
        <p:spPr>
          <a:xfrm>
            <a:off x="4780047" y="2909097"/>
            <a:ext cx="750801" cy="946703"/>
          </a:xfrm>
          <a:prstGeom prst="rect">
            <a:avLst/>
          </a:prstGeom>
        </p:spPr>
      </p:pic>
      <p:pic>
        <p:nvPicPr>
          <p:cNvPr id="10" name="Picture 9" descr="Shape, arrow&#10;&#10;Description automatically generated">
            <a:extLst>
              <a:ext uri="{FF2B5EF4-FFF2-40B4-BE49-F238E27FC236}">
                <a16:creationId xmlns:a16="http://schemas.microsoft.com/office/drawing/2014/main" id="{E34931E2-C677-7E56-A80F-4E3D8AD2B0CF}"/>
              </a:ext>
            </a:extLst>
          </p:cNvPr>
          <p:cNvPicPr>
            <a:picLocks noChangeAspect="1"/>
          </p:cNvPicPr>
          <p:nvPr/>
        </p:nvPicPr>
        <p:blipFill rotWithShape="1">
          <a:blip r:embed="rId3">
            <a:extLst>
              <a:ext uri="{28A0092B-C50C-407E-A947-70E740481C1C}">
                <a14:useLocalDpi xmlns:a14="http://schemas.microsoft.com/office/drawing/2010/main" val="0"/>
              </a:ext>
            </a:extLst>
          </a:blip>
          <a:srcRect l="29342" t="35101" r="51575" b="36148"/>
          <a:stretch/>
        </p:blipFill>
        <p:spPr>
          <a:xfrm>
            <a:off x="4819223" y="2926635"/>
            <a:ext cx="672450" cy="1115325"/>
          </a:xfrm>
          <a:prstGeom prst="rect">
            <a:avLst/>
          </a:prstGeom>
        </p:spPr>
      </p:pic>
      <p:pic>
        <p:nvPicPr>
          <p:cNvPr id="13" name="Picture 12" descr="Shape, arrow&#10;&#10;Description automatically generated">
            <a:extLst>
              <a:ext uri="{FF2B5EF4-FFF2-40B4-BE49-F238E27FC236}">
                <a16:creationId xmlns:a16="http://schemas.microsoft.com/office/drawing/2014/main" id="{89F9CF08-EE87-2C4A-096E-2D5C18CB4F7F}"/>
              </a:ext>
            </a:extLst>
          </p:cNvPr>
          <p:cNvPicPr>
            <a:picLocks noChangeAspect="1"/>
          </p:cNvPicPr>
          <p:nvPr/>
        </p:nvPicPr>
        <p:blipFill rotWithShape="1">
          <a:blip r:embed="rId3">
            <a:extLst>
              <a:ext uri="{28A0092B-C50C-407E-A947-70E740481C1C}">
                <a14:useLocalDpi xmlns:a14="http://schemas.microsoft.com/office/drawing/2010/main" val="0"/>
              </a:ext>
            </a:extLst>
          </a:blip>
          <a:srcRect l="3389" t="4100" r="80097" b="70433"/>
          <a:stretch/>
        </p:blipFill>
        <p:spPr>
          <a:xfrm>
            <a:off x="4778038" y="2921379"/>
            <a:ext cx="656949" cy="1115325"/>
          </a:xfrm>
          <a:prstGeom prst="rect">
            <a:avLst/>
          </a:prstGeom>
        </p:spPr>
      </p:pic>
      <p:pic>
        <p:nvPicPr>
          <p:cNvPr id="15" name="Elemento grafico 6" descr="Persona confusa contorno">
            <a:extLst>
              <a:ext uri="{FF2B5EF4-FFF2-40B4-BE49-F238E27FC236}">
                <a16:creationId xmlns:a16="http://schemas.microsoft.com/office/drawing/2014/main" id="{A91FC499-5324-18F2-C78E-2B252F2744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8646" y="3021591"/>
            <a:ext cx="914400" cy="914400"/>
          </a:xfrm>
          <a:prstGeom prst="rect">
            <a:avLst/>
          </a:prstGeom>
        </p:spPr>
      </p:pic>
      <p:pic>
        <p:nvPicPr>
          <p:cNvPr id="19" name="Elemento grafico 6" descr="Persona confusa contorno">
            <a:extLst>
              <a:ext uri="{FF2B5EF4-FFF2-40B4-BE49-F238E27FC236}">
                <a16:creationId xmlns:a16="http://schemas.microsoft.com/office/drawing/2014/main" id="{01BCD105-35C6-9DF6-A110-FC4A84354E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8646" y="3021591"/>
            <a:ext cx="914400" cy="914400"/>
          </a:xfrm>
          <a:prstGeom prst="rect">
            <a:avLst/>
          </a:prstGeom>
        </p:spPr>
      </p:pic>
      <p:pic>
        <p:nvPicPr>
          <p:cNvPr id="21" name="Elemento grafico 6" descr="Persona confusa contorno">
            <a:extLst>
              <a:ext uri="{FF2B5EF4-FFF2-40B4-BE49-F238E27FC236}">
                <a16:creationId xmlns:a16="http://schemas.microsoft.com/office/drawing/2014/main" id="{A635FBF4-365B-5270-E012-E339122233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8646" y="3021591"/>
            <a:ext cx="914400" cy="914400"/>
          </a:xfrm>
          <a:prstGeom prst="rect">
            <a:avLst/>
          </a:prstGeom>
        </p:spPr>
      </p:pic>
    </p:spTree>
    <p:extLst>
      <p:ext uri="{BB962C8B-B14F-4D97-AF65-F5344CB8AC3E}">
        <p14:creationId xmlns:p14="http://schemas.microsoft.com/office/powerpoint/2010/main" val="271902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57 0.00439 C 0.00157 0.00532 -0.00039 -0.11459 -0.00156 -0.11274 C -0.00273 -0.11112 -0.00533 0.01574 -0.00533 0.01481 C -0.00533 0.01388 -0.00286 -0.1169 -0.00156 -0.11852 C -0.00013 -0.12014 0.00157 0.00347 0.00157 0.00439 Z " pathEditMode="relative" rAng="0" ptsTypes="AAAAA">
                                      <p:cBhvr>
                                        <p:cTn id="6" dur="2000" fill="hold"/>
                                        <p:tgtEl>
                                          <p:spTgt spid="7"/>
                                        </p:tgtEl>
                                        <p:attrNameLst>
                                          <p:attrName>ppt_x</p:attrName>
                                          <p:attrName>ppt_y</p:attrName>
                                        </p:attrNameLst>
                                      </p:cBhvr>
                                      <p:rCtr x="-352" y="-5648"/>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par>
                          <p:cTn id="36" fill="hold">
                            <p:stCondLst>
                              <p:cond delay="0"/>
                            </p:stCondLst>
                            <p:childTnLst>
                              <p:par>
                                <p:cTn id="37" presetID="0" presetClass="path" presetSubtype="0" accel="50000" decel="50000" fill="hold" nodeType="afterEffect">
                                  <p:stCondLst>
                                    <p:cond delay="0"/>
                                  </p:stCondLst>
                                  <p:childTnLst>
                                    <p:animMotion origin="layout" path="M 0.00157 0.00439 C 0.00157 0.00532 -0.00039 -0.11459 -0.00156 -0.11274 C -0.00273 -0.11112 -0.00533 0.01574 -0.00533 0.01481 C -0.00533 0.01388 -0.00286 -0.1169 -0.00156 -0.11852 C -0.00013 -0.12014 0.00157 0.00347 0.00157 0.00439 Z " pathEditMode="relative" rAng="0" ptsTypes="AAAAA">
                                      <p:cBhvr>
                                        <p:cTn id="38" dur="2000" fill="hold"/>
                                        <p:tgtEl>
                                          <p:spTgt spid="15"/>
                                        </p:tgtEl>
                                        <p:attrNameLst>
                                          <p:attrName>ppt_x</p:attrName>
                                          <p:attrName>ppt_y</p:attrName>
                                        </p:attrNameLst>
                                      </p:cBhvr>
                                      <p:rCtr x="-352" y="-5648"/>
                                    </p:animMotion>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5"/>
                                        </p:tgtEl>
                                        <p:attrNameLst>
                                          <p:attrName>style.visibility</p:attrName>
                                        </p:attrNameLst>
                                      </p:cBhvr>
                                      <p:to>
                                        <p:strVal val="hidden"/>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3"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1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8"/>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25"/>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2"/>
                                        </p:tgtEl>
                                        <p:attrNameLst>
                                          <p:attrName>style.visibility</p:attrName>
                                        </p:attrNameLst>
                                      </p:cBhvr>
                                      <p:to>
                                        <p:strVal val="hidden"/>
                                      </p:to>
                                    </p:set>
                                  </p:childTnLst>
                                </p:cTn>
                              </p:par>
                              <p:par>
                                <p:cTn id="62" presetID="1" presetClass="exit" presetSubtype="0" fill="hold" grpId="4" nodeType="withEffect">
                                  <p:stCondLst>
                                    <p:cond delay="0"/>
                                  </p:stCondLst>
                                  <p:childTnLst>
                                    <p:set>
                                      <p:cBhvr>
                                        <p:cTn id="63" dur="1" fill="hold">
                                          <p:stCondLst>
                                            <p:cond delay="0"/>
                                          </p:stCondLst>
                                        </p:cTn>
                                        <p:tgtEl>
                                          <p:spTgt spid="29"/>
                                        </p:tgtEl>
                                        <p:attrNameLst>
                                          <p:attrName>style.visibility</p:attrName>
                                        </p:attrNameLst>
                                      </p:cBhvr>
                                      <p:to>
                                        <p:strVal val="hidden"/>
                                      </p:to>
                                    </p:set>
                                  </p:childTnLst>
                                </p:cTn>
                              </p:par>
                            </p:childTnLst>
                          </p:cTn>
                        </p:par>
                        <p:par>
                          <p:cTn id="64" fill="hold">
                            <p:stCondLst>
                              <p:cond delay="0"/>
                            </p:stCondLst>
                            <p:childTnLst>
                              <p:par>
                                <p:cTn id="65" presetID="1" presetClass="entr" presetSubtype="0"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par>
                          <p:cTn id="67" fill="hold">
                            <p:stCondLst>
                              <p:cond delay="0"/>
                            </p:stCondLst>
                            <p:childTnLst>
                              <p:par>
                                <p:cTn id="68" presetID="0" presetClass="path" presetSubtype="0" accel="50000" decel="50000" fill="hold" nodeType="afterEffect">
                                  <p:stCondLst>
                                    <p:cond delay="0"/>
                                  </p:stCondLst>
                                  <p:childTnLst>
                                    <p:animMotion origin="layout" path="M 0.00157 0.00439 C 0.00157 0.00532 -0.00039 -0.11459 -0.00156 -0.11274 C -0.00273 -0.11112 -0.00533 0.01574 -0.00533 0.01481 C -0.00533 0.01388 -0.00286 -0.1169 -0.00156 -0.11852 C -0.00013 -0.12014 0.00157 0.00347 0.00157 0.00439 Z " pathEditMode="relative" rAng="0" ptsTypes="AAAAA">
                                      <p:cBhvr>
                                        <p:cTn id="69" dur="2000" fill="hold"/>
                                        <p:tgtEl>
                                          <p:spTgt spid="19"/>
                                        </p:tgtEl>
                                        <p:attrNameLst>
                                          <p:attrName>ppt_x</p:attrName>
                                          <p:attrName>ppt_y</p:attrName>
                                        </p:attrNameLst>
                                      </p:cBhvr>
                                      <p:rCtr x="-352" y="-5648"/>
                                    </p:animMotion>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19"/>
                                        </p:tgtEl>
                                        <p:attrNameLst>
                                          <p:attrName>style.visibility</p:attrName>
                                        </p:attrNameLst>
                                      </p:cBhvr>
                                      <p:to>
                                        <p:strVal val="hidden"/>
                                      </p:to>
                                    </p:set>
                                  </p:childTnLst>
                                </p:cTn>
                              </p:par>
                            </p:childTnLst>
                          </p:cTn>
                        </p:par>
                        <p:par>
                          <p:cTn id="74" fill="hold">
                            <p:stCondLst>
                              <p:cond delay="0"/>
                            </p:stCondLst>
                            <p:childTnLst>
                              <p:par>
                                <p:cTn id="75" presetID="1" presetClass="entr" presetSubtype="0" fill="hold" nodeType="afterEffect">
                                  <p:stCondLst>
                                    <p:cond delay="0"/>
                                  </p:stCondLst>
                                  <p:childTnLst>
                                    <p:set>
                                      <p:cBhvr>
                                        <p:cTn id="76" dur="1" fill="hold">
                                          <p:stCondLst>
                                            <p:cond delay="0"/>
                                          </p:stCondLst>
                                        </p:cTn>
                                        <p:tgtEl>
                                          <p:spTgt spid="10"/>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grpId="0" nodeType="afterEffect">
                                  <p:stCondLst>
                                    <p:cond delay="0"/>
                                  </p:stCondLst>
                                  <p:childTnLst>
                                    <p:set>
                                      <p:cBhvr>
                                        <p:cTn id="79" dur="1" fill="hold">
                                          <p:stCondLst>
                                            <p:cond delay="0"/>
                                          </p:stCondLst>
                                        </p:cTn>
                                        <p:tgtEl>
                                          <p:spTgt spid="23"/>
                                        </p:tgtEl>
                                        <p:attrNameLst>
                                          <p:attrName>style.visibility</p:attrName>
                                        </p:attrNameLst>
                                      </p:cBhvr>
                                      <p:to>
                                        <p:strVal val="visible"/>
                                      </p:to>
                                    </p:set>
                                  </p:childTnLst>
                                </p:cTn>
                              </p:par>
                              <p:par>
                                <p:cTn id="80" presetID="1" presetClass="entr" presetSubtype="0" fill="hold" grpId="2" nodeType="withEffect">
                                  <p:stCondLst>
                                    <p:cond delay="0"/>
                                  </p:stCondLst>
                                  <p:childTnLst>
                                    <p:set>
                                      <p:cBhvr>
                                        <p:cTn id="81" dur="1" fill="hold">
                                          <p:stCondLst>
                                            <p:cond delay="0"/>
                                          </p:stCondLst>
                                        </p:cTn>
                                        <p:tgtEl>
                                          <p:spTgt spid="29"/>
                                        </p:tgtEl>
                                        <p:attrNameLst>
                                          <p:attrName>style.visibility</p:attrName>
                                        </p:attrNameLst>
                                      </p:cBhvr>
                                      <p:to>
                                        <p:strVal val="visible"/>
                                      </p:to>
                                    </p:set>
                                  </p:childTnLst>
                                </p:cTn>
                              </p:par>
                            </p:childTnLst>
                          </p:cTn>
                        </p:par>
                        <p:par>
                          <p:cTn id="82" fill="hold">
                            <p:stCondLst>
                              <p:cond delay="0"/>
                            </p:stCondLst>
                            <p:childTnLst>
                              <p:par>
                                <p:cTn id="83" presetID="1" presetClass="entr" presetSubtype="0" fill="hold" nodeType="after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10"/>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3"/>
                                        </p:tgtEl>
                                        <p:attrNameLst>
                                          <p:attrName>style.visibility</p:attrName>
                                        </p:attrNameLst>
                                      </p:cBhvr>
                                      <p:to>
                                        <p:strVal val="hidden"/>
                                      </p:to>
                                    </p:set>
                                  </p:childTnLst>
                                </p:cTn>
                              </p:par>
                              <p:par>
                                <p:cTn id="91" presetID="1" presetClass="exit" presetSubtype="0" fill="hold" grpId="5" nodeType="withEffect">
                                  <p:stCondLst>
                                    <p:cond delay="0"/>
                                  </p:stCondLst>
                                  <p:childTnLst>
                                    <p:set>
                                      <p:cBhvr>
                                        <p:cTn id="92" dur="1" fill="hold">
                                          <p:stCondLst>
                                            <p:cond delay="0"/>
                                          </p:stCondLst>
                                        </p:cTn>
                                        <p:tgtEl>
                                          <p:spTgt spid="29"/>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2"/>
                                        </p:tgtEl>
                                        <p:attrNameLst>
                                          <p:attrName>style.visibility</p:attrName>
                                        </p:attrNameLst>
                                      </p:cBhvr>
                                      <p:to>
                                        <p:strVal val="hidden"/>
                                      </p:to>
                                    </p:set>
                                  </p:childTnLst>
                                </p:cTn>
                              </p:par>
                            </p:childTnLst>
                          </p:cTn>
                        </p:par>
                        <p:par>
                          <p:cTn id="95" fill="hold">
                            <p:stCondLst>
                              <p:cond delay="0"/>
                            </p:stCondLst>
                            <p:childTnLst>
                              <p:par>
                                <p:cTn id="96" presetID="1" presetClass="entr" presetSubtype="0" fill="hold" nodeType="afterEffect">
                                  <p:stCondLst>
                                    <p:cond delay="0"/>
                                  </p:stCondLst>
                                  <p:childTnLst>
                                    <p:set>
                                      <p:cBhvr>
                                        <p:cTn id="97" dur="1" fill="hold">
                                          <p:stCondLst>
                                            <p:cond delay="0"/>
                                          </p:stCondLst>
                                        </p:cTn>
                                        <p:tgtEl>
                                          <p:spTgt spid="21"/>
                                        </p:tgtEl>
                                        <p:attrNameLst>
                                          <p:attrName>style.visibility</p:attrName>
                                        </p:attrNameLst>
                                      </p:cBhvr>
                                      <p:to>
                                        <p:strVal val="visible"/>
                                      </p:to>
                                    </p:set>
                                  </p:childTnLst>
                                </p:cTn>
                              </p:par>
                            </p:childTnLst>
                          </p:cTn>
                        </p:par>
                        <p:par>
                          <p:cTn id="98" fill="hold">
                            <p:stCondLst>
                              <p:cond delay="0"/>
                            </p:stCondLst>
                            <p:childTnLst>
                              <p:par>
                                <p:cTn id="99" presetID="0" presetClass="path" presetSubtype="0" accel="50000" decel="50000" fill="hold" nodeType="afterEffect">
                                  <p:stCondLst>
                                    <p:cond delay="0"/>
                                  </p:stCondLst>
                                  <p:childTnLst>
                                    <p:animMotion origin="layout" path="M 0.00157 0.00439 C 0.00157 0.00532 -0.00039 -0.11459 -0.00156 -0.11274 C -0.00273 -0.11112 -0.00533 0.01574 -0.00533 0.01481 C -0.00533 0.01388 -0.00286 -0.1169 -0.00156 -0.11852 C -0.00013 -0.12014 0.00157 0.00347 0.00157 0.00439 Z " pathEditMode="relative" rAng="0" ptsTypes="AAAAA">
                                      <p:cBhvr>
                                        <p:cTn id="100" dur="2000" fill="hold"/>
                                        <p:tgtEl>
                                          <p:spTgt spid="21"/>
                                        </p:tgtEl>
                                        <p:attrNameLst>
                                          <p:attrName>ppt_x</p:attrName>
                                          <p:attrName>ppt_y</p:attrName>
                                        </p:attrNameLst>
                                      </p:cBhvr>
                                      <p:rCtr x="-352" y="-5648"/>
                                    </p:animMotion>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21"/>
                                        </p:tgtEl>
                                        <p:attrNameLst>
                                          <p:attrName>style.visibility</p:attrName>
                                        </p:attrNameLst>
                                      </p:cBhvr>
                                      <p:to>
                                        <p:strVal val="hidden"/>
                                      </p:to>
                                    </p:set>
                                  </p:childTnLst>
                                </p:cTn>
                              </p:par>
                            </p:childTnLst>
                          </p:cTn>
                        </p:par>
                        <p:par>
                          <p:cTn id="105" fill="hold">
                            <p:stCondLst>
                              <p:cond delay="0"/>
                            </p:stCondLst>
                            <p:childTnLst>
                              <p:par>
                                <p:cTn id="106" presetID="1" presetClass="entr" presetSubtype="0" fill="hold" nodeType="afterEffect">
                                  <p:stCondLst>
                                    <p:cond delay="0"/>
                                  </p:stCondLst>
                                  <p:childTnLst>
                                    <p:set>
                                      <p:cBhvr>
                                        <p:cTn id="107" dur="1" fill="hold">
                                          <p:stCondLst>
                                            <p:cond delay="0"/>
                                          </p:stCondLst>
                                        </p:cTn>
                                        <p:tgtEl>
                                          <p:spTgt spid="14"/>
                                        </p:tgtEl>
                                        <p:attrNameLst>
                                          <p:attrName>style.visibility</p:attrName>
                                        </p:attrNameLst>
                                      </p:cBhvr>
                                      <p:to>
                                        <p:strVal val="visible"/>
                                      </p:to>
                                    </p:set>
                                  </p:childTnLst>
                                </p:cTn>
                              </p:par>
                            </p:childTnLst>
                          </p:cTn>
                        </p:par>
                        <p:par>
                          <p:cTn id="108" fill="hold">
                            <p:stCondLst>
                              <p:cond delay="0"/>
                            </p:stCondLst>
                            <p:childTnLst>
                              <p:par>
                                <p:cTn id="109" presetID="1" presetClass="entr" presetSubtype="0" fill="hold" grpId="0" nodeType="afterEffect">
                                  <p:stCondLst>
                                    <p:cond delay="0"/>
                                  </p:stCondLst>
                                  <p:childTnLst>
                                    <p:set>
                                      <p:cBhvr>
                                        <p:cTn id="110" dur="1" fill="hold">
                                          <p:stCondLst>
                                            <p:cond delay="0"/>
                                          </p:stCondLst>
                                        </p:cTn>
                                        <p:tgtEl>
                                          <p:spTgt spid="28"/>
                                        </p:tgtEl>
                                        <p:attrNameLst>
                                          <p:attrName>style.visibility</p:attrName>
                                        </p:attrNameLst>
                                      </p:cBhvr>
                                      <p:to>
                                        <p:strVal val="visible"/>
                                      </p:to>
                                    </p:set>
                                  </p:childTnLst>
                                </p:cTn>
                              </p:par>
                              <p:par>
                                <p:cTn id="111" presetID="1" presetClass="entr" presetSubtype="0" fill="hold" grpId="6" nodeType="withEffect">
                                  <p:stCondLst>
                                    <p:cond delay="0"/>
                                  </p:stCondLst>
                                  <p:childTnLst>
                                    <p:set>
                                      <p:cBhvr>
                                        <p:cTn id="112" dur="1" fill="hold">
                                          <p:stCondLst>
                                            <p:cond delay="0"/>
                                          </p:stCondLst>
                                        </p:cTn>
                                        <p:tgtEl>
                                          <p:spTgt spid="29"/>
                                        </p:tgtEl>
                                        <p:attrNameLst>
                                          <p:attrName>style.visibility</p:attrName>
                                        </p:attrNameLst>
                                      </p:cBhvr>
                                      <p:to>
                                        <p:strVal val="visible"/>
                                      </p:to>
                                    </p:set>
                                  </p:childTnLst>
                                </p:cTn>
                              </p:par>
                            </p:childTnLst>
                          </p:cTn>
                        </p:par>
                        <p:par>
                          <p:cTn id="113" fill="hold">
                            <p:stCondLst>
                              <p:cond delay="0"/>
                            </p:stCondLst>
                            <p:childTnLst>
                              <p:par>
                                <p:cTn id="114" presetID="1" presetClass="entr" presetSubtype="0" fill="hold" nodeType="afterEffect">
                                  <p:stCondLst>
                                    <p:cond delay="0"/>
                                  </p:stCondLst>
                                  <p:childTnLst>
                                    <p:set>
                                      <p:cBhvr>
                                        <p:cTn id="1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3" grpId="0"/>
      <p:bldP spid="23" grpId="1"/>
      <p:bldP spid="25" grpId="0"/>
      <p:bldP spid="25" grpId="1"/>
      <p:bldP spid="28" grpId="0"/>
      <p:bldP spid="29" grpId="0"/>
      <p:bldP spid="29" grpId="1"/>
      <p:bldP spid="29" grpId="2"/>
      <p:bldP spid="29" grpId="3"/>
      <p:bldP spid="29" grpId="4"/>
      <p:bldP spid="29" grpId="5"/>
      <p:bldP spid="29" grpId="6"/>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267A10-D19B-DAD3-AD1E-EDFD33C38262}"/>
              </a:ext>
            </a:extLst>
          </p:cNvPr>
          <p:cNvSpPr>
            <a:spLocks noGrp="1"/>
          </p:cNvSpPr>
          <p:nvPr>
            <p:ph type="title"/>
          </p:nvPr>
        </p:nvSpPr>
        <p:spPr/>
        <p:txBody>
          <a:bodyPr/>
          <a:lstStyle/>
          <a:p>
            <a:r>
              <a:rPr kumimoji="0" lang="en-GB" b="0" i="0" u="none" strike="noStrike" kern="1200" cap="none" spc="0" normalizeH="0" baseline="0" noProof="0" dirty="0">
                <a:ln>
                  <a:noFill/>
                </a:ln>
                <a:solidFill>
                  <a:prstClr val="black"/>
                </a:solidFill>
                <a:effectLst/>
                <a:uLnTx/>
                <a:uFillTx/>
                <a:latin typeface="Arial"/>
                <a:ea typeface="+mj-ea"/>
                <a:cs typeface="+mj-cs"/>
              </a:rPr>
              <a:t>Data collection: </a:t>
            </a:r>
            <a:r>
              <a:rPr lang="en-GB" sz="3600" dirty="0"/>
              <a:t>Somnomat</a:t>
            </a:r>
            <a:endParaRPr lang="en-GB" dirty="0">
              <a:solidFill>
                <a:schemeClr val="bg2">
                  <a:lumMod val="50000"/>
                </a:schemeClr>
              </a:solidFill>
            </a:endParaRPr>
          </a:p>
        </p:txBody>
      </p:sp>
      <p:sp>
        <p:nvSpPr>
          <p:cNvPr id="6" name="Segnaposto numero diapositiva 5">
            <a:extLst>
              <a:ext uri="{FF2B5EF4-FFF2-40B4-BE49-F238E27FC236}">
                <a16:creationId xmlns:a16="http://schemas.microsoft.com/office/drawing/2014/main" id="{15CC2C42-4DEF-CF2E-8466-E2E9E4F7F08A}"/>
              </a:ext>
            </a:extLst>
          </p:cNvPr>
          <p:cNvSpPr>
            <a:spLocks noGrp="1"/>
          </p:cNvSpPr>
          <p:nvPr>
            <p:ph type="sldNum" sz="quarter" idx="12"/>
          </p:nvPr>
        </p:nvSpPr>
        <p:spPr/>
        <p:txBody>
          <a:bodyPr/>
          <a:lstStyle/>
          <a:p>
            <a:fld id="{5ACA52AF-F19D-405C-AD5F-7D94B96A5CC3}" type="slidenum">
              <a:rPr lang="de-CH" noProof="0" smtClean="0"/>
              <a:t>15</a:t>
            </a:fld>
            <a:endParaRPr lang="de-CH" noProof="0" dirty="0"/>
          </a:p>
        </p:txBody>
      </p:sp>
      <p:pic>
        <p:nvPicPr>
          <p:cNvPr id="12" name="Elemento grafico 11" descr="Letto contorno">
            <a:extLst>
              <a:ext uri="{FF2B5EF4-FFF2-40B4-BE49-F238E27FC236}">
                <a16:creationId xmlns:a16="http://schemas.microsoft.com/office/drawing/2014/main" id="{DA212256-E529-24B7-D148-720ED4C437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6388" y="3062576"/>
            <a:ext cx="914400" cy="914400"/>
          </a:xfrm>
          <a:prstGeom prst="rect">
            <a:avLst/>
          </a:prstGeom>
        </p:spPr>
      </p:pic>
      <p:sp>
        <p:nvSpPr>
          <p:cNvPr id="20" name="CasellaDiTesto 19">
            <a:extLst>
              <a:ext uri="{FF2B5EF4-FFF2-40B4-BE49-F238E27FC236}">
                <a16:creationId xmlns:a16="http://schemas.microsoft.com/office/drawing/2014/main" id="{7E60380E-FC75-020A-4368-761383E0E255}"/>
              </a:ext>
            </a:extLst>
          </p:cNvPr>
          <p:cNvSpPr txBox="1"/>
          <p:nvPr/>
        </p:nvSpPr>
        <p:spPr>
          <a:xfrm>
            <a:off x="2294263" y="4163883"/>
            <a:ext cx="1144865" cy="461665"/>
          </a:xfrm>
          <a:prstGeom prst="rect">
            <a:avLst/>
          </a:prstGeom>
          <a:noFill/>
        </p:spPr>
        <p:txBody>
          <a:bodyPr wrap="none" rtlCol="0">
            <a:spAutoFit/>
          </a:bodyPr>
          <a:lstStyle/>
          <a:p>
            <a:r>
              <a:rPr lang="en-GB" sz="2400" dirty="0"/>
              <a:t>Supine</a:t>
            </a:r>
          </a:p>
        </p:txBody>
      </p:sp>
      <p:sp>
        <p:nvSpPr>
          <p:cNvPr id="23" name="CasellaDiTesto 22">
            <a:extLst>
              <a:ext uri="{FF2B5EF4-FFF2-40B4-BE49-F238E27FC236}">
                <a16:creationId xmlns:a16="http://schemas.microsoft.com/office/drawing/2014/main" id="{A41E5C30-94B6-CA42-A1FC-22897CBD170B}"/>
              </a:ext>
            </a:extLst>
          </p:cNvPr>
          <p:cNvSpPr txBox="1"/>
          <p:nvPr/>
        </p:nvSpPr>
        <p:spPr>
          <a:xfrm>
            <a:off x="2383328" y="4163883"/>
            <a:ext cx="1007007" cy="461665"/>
          </a:xfrm>
          <a:prstGeom prst="rect">
            <a:avLst/>
          </a:prstGeom>
          <a:noFill/>
        </p:spPr>
        <p:txBody>
          <a:bodyPr wrap="none" rtlCol="0">
            <a:spAutoFit/>
          </a:bodyPr>
          <a:lstStyle/>
          <a:p>
            <a:r>
              <a:rPr lang="en-GB" sz="2400" dirty="0"/>
              <a:t>Prone</a:t>
            </a:r>
          </a:p>
        </p:txBody>
      </p:sp>
      <p:sp>
        <p:nvSpPr>
          <p:cNvPr id="25" name="CasellaDiTesto 24">
            <a:extLst>
              <a:ext uri="{FF2B5EF4-FFF2-40B4-BE49-F238E27FC236}">
                <a16:creationId xmlns:a16="http://schemas.microsoft.com/office/drawing/2014/main" id="{0BC42F89-1B7E-6A2F-9622-A20DAFA11ECF}"/>
              </a:ext>
            </a:extLst>
          </p:cNvPr>
          <p:cNvSpPr txBox="1"/>
          <p:nvPr/>
        </p:nvSpPr>
        <p:spPr>
          <a:xfrm>
            <a:off x="2255088" y="4163883"/>
            <a:ext cx="1348446" cy="461665"/>
          </a:xfrm>
          <a:prstGeom prst="rect">
            <a:avLst/>
          </a:prstGeom>
          <a:noFill/>
        </p:spPr>
        <p:txBody>
          <a:bodyPr wrap="none" rtlCol="0">
            <a:spAutoFit/>
          </a:bodyPr>
          <a:lstStyle/>
          <a:p>
            <a:r>
              <a:rPr lang="en-GB" sz="2400" dirty="0"/>
              <a:t>Left side</a:t>
            </a:r>
          </a:p>
        </p:txBody>
      </p:sp>
      <p:sp>
        <p:nvSpPr>
          <p:cNvPr id="28" name="CasellaDiTesto 27">
            <a:extLst>
              <a:ext uri="{FF2B5EF4-FFF2-40B4-BE49-F238E27FC236}">
                <a16:creationId xmlns:a16="http://schemas.microsoft.com/office/drawing/2014/main" id="{BE44D554-9CD2-134F-0FC2-2D757FDB38A5}"/>
              </a:ext>
            </a:extLst>
          </p:cNvPr>
          <p:cNvSpPr txBox="1"/>
          <p:nvPr/>
        </p:nvSpPr>
        <p:spPr>
          <a:xfrm>
            <a:off x="2255088" y="4163883"/>
            <a:ext cx="1555234" cy="461665"/>
          </a:xfrm>
          <a:prstGeom prst="rect">
            <a:avLst/>
          </a:prstGeom>
          <a:noFill/>
        </p:spPr>
        <p:txBody>
          <a:bodyPr wrap="none" rtlCol="0">
            <a:spAutoFit/>
          </a:bodyPr>
          <a:lstStyle/>
          <a:p>
            <a:r>
              <a:rPr lang="en-GB" sz="2400" dirty="0"/>
              <a:t>Right side</a:t>
            </a:r>
          </a:p>
        </p:txBody>
      </p:sp>
      <p:sp>
        <p:nvSpPr>
          <p:cNvPr id="29" name="CasellaDiTesto 28">
            <a:extLst>
              <a:ext uri="{FF2B5EF4-FFF2-40B4-BE49-F238E27FC236}">
                <a16:creationId xmlns:a16="http://schemas.microsoft.com/office/drawing/2014/main" id="{4F20BE75-40D3-689D-E65E-5791E5D271D1}"/>
              </a:ext>
            </a:extLst>
          </p:cNvPr>
          <p:cNvSpPr txBox="1"/>
          <p:nvPr/>
        </p:nvSpPr>
        <p:spPr>
          <a:xfrm>
            <a:off x="6095999" y="3357201"/>
            <a:ext cx="5267789" cy="461665"/>
          </a:xfrm>
          <a:prstGeom prst="rect">
            <a:avLst/>
          </a:prstGeom>
          <a:noFill/>
        </p:spPr>
        <p:txBody>
          <a:bodyPr wrap="none" rtlCol="0">
            <a:spAutoFit/>
          </a:bodyPr>
          <a:lstStyle/>
          <a:p>
            <a:r>
              <a:rPr lang="en-GB" sz="2400" dirty="0"/>
              <a:t>4 minutes lying down on the mattress</a:t>
            </a:r>
          </a:p>
        </p:txBody>
      </p:sp>
      <p:pic>
        <p:nvPicPr>
          <p:cNvPr id="3" name="Picture 2" descr="Shape, arrow&#10;&#10;Description automatically generated">
            <a:extLst>
              <a:ext uri="{FF2B5EF4-FFF2-40B4-BE49-F238E27FC236}">
                <a16:creationId xmlns:a16="http://schemas.microsoft.com/office/drawing/2014/main" id="{7DA87FAC-78B6-3B29-AEDB-30A1ECF89E67}"/>
              </a:ext>
            </a:extLst>
          </p:cNvPr>
          <p:cNvPicPr>
            <a:picLocks noChangeAspect="1"/>
          </p:cNvPicPr>
          <p:nvPr/>
        </p:nvPicPr>
        <p:blipFill rotWithShape="1">
          <a:blip r:embed="rId5">
            <a:extLst>
              <a:ext uri="{28A0092B-C50C-407E-A947-70E740481C1C}">
                <a14:useLocalDpi xmlns:a14="http://schemas.microsoft.com/office/drawing/2010/main" val="0"/>
              </a:ext>
            </a:extLst>
          </a:blip>
          <a:srcRect l="3193" t="38333" r="77724" b="39810"/>
          <a:stretch/>
        </p:blipFill>
        <p:spPr>
          <a:xfrm>
            <a:off x="2580646" y="3009321"/>
            <a:ext cx="750801" cy="946703"/>
          </a:xfrm>
          <a:prstGeom prst="rect">
            <a:avLst/>
          </a:prstGeom>
        </p:spPr>
      </p:pic>
      <p:pic>
        <p:nvPicPr>
          <p:cNvPr id="4" name="Picture 3" descr="Shape, arrow&#10;&#10;Description automatically generated">
            <a:extLst>
              <a:ext uri="{FF2B5EF4-FFF2-40B4-BE49-F238E27FC236}">
                <a16:creationId xmlns:a16="http://schemas.microsoft.com/office/drawing/2014/main" id="{462B4B8D-F059-8D98-6328-DD576486A77B}"/>
              </a:ext>
            </a:extLst>
          </p:cNvPr>
          <p:cNvPicPr>
            <a:picLocks noChangeAspect="1"/>
          </p:cNvPicPr>
          <p:nvPr/>
        </p:nvPicPr>
        <p:blipFill rotWithShape="1">
          <a:blip r:embed="rId5">
            <a:extLst>
              <a:ext uri="{28A0092B-C50C-407E-A947-70E740481C1C}">
                <a14:useLocalDpi xmlns:a14="http://schemas.microsoft.com/office/drawing/2010/main" val="0"/>
              </a:ext>
            </a:extLst>
          </a:blip>
          <a:srcRect l="29342" t="35101" r="51575" b="36148"/>
          <a:stretch/>
        </p:blipFill>
        <p:spPr>
          <a:xfrm>
            <a:off x="2619822" y="2937348"/>
            <a:ext cx="672450" cy="1115325"/>
          </a:xfrm>
          <a:prstGeom prst="rect">
            <a:avLst/>
          </a:prstGeom>
        </p:spPr>
      </p:pic>
      <p:pic>
        <p:nvPicPr>
          <p:cNvPr id="5" name="Picture 4" descr="Shape, arrow&#10;&#10;Description automatically generated">
            <a:extLst>
              <a:ext uri="{FF2B5EF4-FFF2-40B4-BE49-F238E27FC236}">
                <a16:creationId xmlns:a16="http://schemas.microsoft.com/office/drawing/2014/main" id="{BA130E5E-270A-D38C-B4A8-4F8FF12BCCB3}"/>
              </a:ext>
            </a:extLst>
          </p:cNvPr>
          <p:cNvPicPr>
            <a:picLocks noChangeAspect="1"/>
          </p:cNvPicPr>
          <p:nvPr/>
        </p:nvPicPr>
        <p:blipFill rotWithShape="1">
          <a:blip r:embed="rId5">
            <a:extLst>
              <a:ext uri="{28A0092B-C50C-407E-A947-70E740481C1C}">
                <a14:useLocalDpi xmlns:a14="http://schemas.microsoft.com/office/drawing/2010/main" val="0"/>
              </a:ext>
            </a:extLst>
          </a:blip>
          <a:srcRect l="3193" t="38333" r="77724" b="39810"/>
          <a:stretch/>
        </p:blipFill>
        <p:spPr>
          <a:xfrm flipH="1">
            <a:off x="2486793" y="3120531"/>
            <a:ext cx="750802" cy="946704"/>
          </a:xfrm>
          <a:prstGeom prst="rect">
            <a:avLst/>
          </a:prstGeom>
        </p:spPr>
      </p:pic>
      <p:pic>
        <p:nvPicPr>
          <p:cNvPr id="9" name="Picture 8" descr="Shape, arrow&#10;&#10;Description automatically generated">
            <a:extLst>
              <a:ext uri="{FF2B5EF4-FFF2-40B4-BE49-F238E27FC236}">
                <a16:creationId xmlns:a16="http://schemas.microsoft.com/office/drawing/2014/main" id="{6C972383-8D60-DE0B-6566-1E8C39F88721}"/>
              </a:ext>
            </a:extLst>
          </p:cNvPr>
          <p:cNvPicPr>
            <a:picLocks noChangeAspect="1"/>
          </p:cNvPicPr>
          <p:nvPr/>
        </p:nvPicPr>
        <p:blipFill rotWithShape="1">
          <a:blip r:embed="rId5">
            <a:extLst>
              <a:ext uri="{28A0092B-C50C-407E-A947-70E740481C1C}">
                <a14:useLocalDpi xmlns:a14="http://schemas.microsoft.com/office/drawing/2010/main" val="0"/>
              </a:ext>
            </a:extLst>
          </a:blip>
          <a:srcRect l="3389" t="4100" r="80097" b="70433"/>
          <a:stretch/>
        </p:blipFill>
        <p:spPr>
          <a:xfrm>
            <a:off x="2580646" y="3023336"/>
            <a:ext cx="656949" cy="1115325"/>
          </a:xfrm>
          <a:prstGeom prst="rect">
            <a:avLst/>
          </a:prstGeom>
        </p:spPr>
      </p:pic>
      <p:sp>
        <p:nvSpPr>
          <p:cNvPr id="10" name="TextBox 9">
            <a:extLst>
              <a:ext uri="{FF2B5EF4-FFF2-40B4-BE49-F238E27FC236}">
                <a16:creationId xmlns:a16="http://schemas.microsoft.com/office/drawing/2014/main" id="{8EBFCDCC-0037-8B90-D6F4-8D4A1DDB7B3C}"/>
              </a:ext>
            </a:extLst>
          </p:cNvPr>
          <p:cNvSpPr txBox="1"/>
          <p:nvPr/>
        </p:nvSpPr>
        <p:spPr>
          <a:xfrm>
            <a:off x="5422299" y="2508118"/>
            <a:ext cx="184731" cy="369332"/>
          </a:xfrm>
          <a:prstGeom prst="rect">
            <a:avLst/>
          </a:prstGeom>
          <a:noFill/>
        </p:spPr>
        <p:txBody>
          <a:bodyPr wrap="none" rtlCol="0">
            <a:spAutoFit/>
          </a:bodyPr>
          <a:lstStyle/>
          <a:p>
            <a:endParaRPr lang="en-US" dirty="0"/>
          </a:p>
        </p:txBody>
      </p:sp>
      <p:pic>
        <p:nvPicPr>
          <p:cNvPr id="15" name="Elemento grafico 11" descr="Letto contorno">
            <a:extLst>
              <a:ext uri="{FF2B5EF4-FFF2-40B4-BE49-F238E27FC236}">
                <a16:creationId xmlns:a16="http://schemas.microsoft.com/office/drawing/2014/main" id="{4C403C57-F80E-BC29-4A1B-932C06FA7E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8472" y="3062576"/>
            <a:ext cx="914400" cy="914400"/>
          </a:xfrm>
          <a:prstGeom prst="rect">
            <a:avLst/>
          </a:prstGeom>
        </p:spPr>
      </p:pic>
      <p:pic>
        <p:nvPicPr>
          <p:cNvPr id="16" name="Elemento grafico 11" descr="Letto contorno">
            <a:extLst>
              <a:ext uri="{FF2B5EF4-FFF2-40B4-BE49-F238E27FC236}">
                <a16:creationId xmlns:a16="http://schemas.microsoft.com/office/drawing/2014/main" id="{8D3CF249-3707-729D-6E68-238D9B61BE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3724" y="3053580"/>
            <a:ext cx="914400" cy="914400"/>
          </a:xfrm>
          <a:prstGeom prst="rect">
            <a:avLst/>
          </a:prstGeom>
        </p:spPr>
      </p:pic>
      <p:pic>
        <p:nvPicPr>
          <p:cNvPr id="17" name="Elemento grafico 11" descr="Letto contorno">
            <a:extLst>
              <a:ext uri="{FF2B5EF4-FFF2-40B4-BE49-F238E27FC236}">
                <a16:creationId xmlns:a16="http://schemas.microsoft.com/office/drawing/2014/main" id="{F22B73EA-CC42-8E34-B6BB-A45A830176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6388" y="3062576"/>
            <a:ext cx="914400" cy="914400"/>
          </a:xfrm>
          <a:prstGeom prst="rect">
            <a:avLst/>
          </a:prstGeom>
        </p:spPr>
      </p:pic>
    </p:spTree>
    <p:extLst>
      <p:ext uri="{BB962C8B-B14F-4D97-AF65-F5344CB8AC3E}">
        <p14:creationId xmlns:p14="http://schemas.microsoft.com/office/powerpoint/2010/main" val="397311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1.04167E-6 2.22222E-6 L 0.03633 2.22222E-6 L -0.03776 2.22222E-6 L -1.04167E-6 2.22222E-6 Z " pathEditMode="relative" rAng="0" ptsTypes="AAAA">
                                      <p:cBhvr>
                                        <p:cTn id="14" dur="3000" fill="hold"/>
                                        <p:tgtEl>
                                          <p:spTgt spid="12"/>
                                        </p:tgtEl>
                                        <p:attrNameLst>
                                          <p:attrName>ppt_x</p:attrName>
                                          <p:attrName>ppt_y</p:attrName>
                                        </p:attrNameLst>
                                      </p:cBhvr>
                                      <p:rCtr x="-78" y="0"/>
                                    </p:animMotion>
                                  </p:childTnLst>
                                </p:cTn>
                              </p:par>
                            </p:childTnLst>
                          </p:cTn>
                        </p:par>
                        <p:par>
                          <p:cTn id="15" fill="hold">
                            <p:stCondLst>
                              <p:cond delay="3000"/>
                            </p:stCondLst>
                            <p:childTnLst>
                              <p:par>
                                <p:cTn id="16" presetID="1"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20"/>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9"/>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2"/>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2.70833E-6 2.22222E-6 L 0.03633 2.22222E-6 L -0.03776 2.22222E-6 L -2.70833E-6 2.22222E-6 Z " pathEditMode="relative" rAng="0" ptsTypes="AAAA">
                                      <p:cBhvr>
                                        <p:cTn id="37" dur="3000" fill="hold"/>
                                        <p:tgtEl>
                                          <p:spTgt spid="15"/>
                                        </p:tgtEl>
                                        <p:attrNameLst>
                                          <p:attrName>ppt_x</p:attrName>
                                          <p:attrName>ppt_y</p:attrName>
                                        </p:attrNameLst>
                                      </p:cBhvr>
                                      <p:rCtr x="-78" y="0"/>
                                    </p:animMotion>
                                  </p:childTnLst>
                                </p:cTn>
                              </p:par>
                            </p:childTnLst>
                          </p:cTn>
                        </p:par>
                        <p:par>
                          <p:cTn id="38" fill="hold">
                            <p:stCondLst>
                              <p:cond delay="3000"/>
                            </p:stCondLst>
                            <p:childTnLst>
                              <p:par>
                                <p:cTn id="39" presetID="1" presetClass="entr" presetSubtype="0" fill="hold" grpId="2" nodeType="after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8"/>
                                        </p:tgtEl>
                                        <p:attrNameLst>
                                          <p:attrName>style.visibility</p:attrName>
                                        </p:attrNameLst>
                                      </p:cBhvr>
                                      <p:to>
                                        <p:strVal val="hidden"/>
                                      </p:to>
                                    </p:set>
                                  </p:childTnLst>
                                </p:cTn>
                              </p:par>
                              <p:par>
                                <p:cTn id="45" presetID="1" presetClass="exit" presetSubtype="0" fill="hold" grpId="3" nodeType="withEffect">
                                  <p:stCondLst>
                                    <p:cond delay="0"/>
                                  </p:stCondLst>
                                  <p:childTnLst>
                                    <p:set>
                                      <p:cBhvr>
                                        <p:cTn id="46" dur="1" fill="hold">
                                          <p:stCondLst>
                                            <p:cond delay="0"/>
                                          </p:stCondLst>
                                        </p:cTn>
                                        <p:tgtEl>
                                          <p:spTgt spid="2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nodeType="after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0" presetClass="path" presetSubtype="0" accel="50000" decel="50000" fill="hold" nodeType="clickEffect">
                                  <p:stCondLst>
                                    <p:cond delay="0"/>
                                  </p:stCondLst>
                                  <p:childTnLst>
                                    <p:animMotion origin="layout" path="M -2.08333E-6 1.11111E-6 L 0.03633 1.11111E-6 L -0.03776 1.11111E-6 L -2.08333E-6 1.11111E-6 Z " pathEditMode="relative" rAng="0" ptsTypes="AAAA">
                                      <p:cBhvr>
                                        <p:cTn id="63" dur="3000" fill="hold"/>
                                        <p:tgtEl>
                                          <p:spTgt spid="16"/>
                                        </p:tgtEl>
                                        <p:attrNameLst>
                                          <p:attrName>ppt_x</p:attrName>
                                          <p:attrName>ppt_y</p:attrName>
                                        </p:attrNameLst>
                                      </p:cBhvr>
                                      <p:rCtr x="-78" y="0"/>
                                    </p:animMotion>
                                  </p:childTnLst>
                                </p:cTn>
                              </p:par>
                            </p:childTnLst>
                          </p:cTn>
                        </p:par>
                        <p:par>
                          <p:cTn id="64" fill="hold">
                            <p:stCondLst>
                              <p:cond delay="3000"/>
                            </p:stCondLst>
                            <p:childTnLst>
                              <p:par>
                                <p:cTn id="65" presetID="1" presetClass="entr" presetSubtype="0" fill="hold" grpId="4" nodeType="after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5" nodeType="clickEffect">
                                  <p:stCondLst>
                                    <p:cond delay="0"/>
                                  </p:stCondLst>
                                  <p:childTnLst>
                                    <p:set>
                                      <p:cBhvr>
                                        <p:cTn id="70" dur="1" fill="hold">
                                          <p:stCondLst>
                                            <p:cond delay="0"/>
                                          </p:stCondLst>
                                        </p:cTn>
                                        <p:tgtEl>
                                          <p:spTgt spid="29"/>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6"/>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3"/>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4"/>
                                        </p:tgtEl>
                                        <p:attrNameLst>
                                          <p:attrName>style.visibility</p:attrName>
                                        </p:attrNameLst>
                                      </p:cBhvr>
                                      <p:to>
                                        <p:strVal val="hidden"/>
                                      </p:to>
                                    </p:set>
                                  </p:childTnLst>
                                </p:cTn>
                              </p:par>
                            </p:childTnLst>
                          </p:cTn>
                        </p:par>
                        <p:par>
                          <p:cTn id="77" fill="hold">
                            <p:stCondLst>
                              <p:cond delay="0"/>
                            </p:stCondLst>
                            <p:childTnLst>
                              <p:par>
                                <p:cTn id="78" presetID="1" presetClass="entr" presetSubtype="0" fill="hold" nodeType="afterEffect">
                                  <p:stCondLst>
                                    <p:cond delay="0"/>
                                  </p:stCondLst>
                                  <p:childTnLst>
                                    <p:set>
                                      <p:cBhvr>
                                        <p:cTn id="79" dur="1" fill="hold">
                                          <p:stCondLst>
                                            <p:cond delay="0"/>
                                          </p:stCondLst>
                                        </p:cTn>
                                        <p:tgtEl>
                                          <p:spTgt spid="17"/>
                                        </p:tgtEl>
                                        <p:attrNameLst>
                                          <p:attrName>style.visibility</p:attrName>
                                        </p:attrNameLst>
                                      </p:cBhvr>
                                      <p:to>
                                        <p:strVal val="visible"/>
                                      </p:to>
                                    </p:set>
                                  </p:childTnLst>
                                </p:cTn>
                              </p:par>
                            </p:childTnLst>
                          </p:cTn>
                        </p:par>
                        <p:par>
                          <p:cTn id="80" fill="hold">
                            <p:stCondLst>
                              <p:cond delay="0"/>
                            </p:stCondLst>
                            <p:childTnLst>
                              <p:par>
                                <p:cTn id="81" presetID="1" presetClass="entr" presetSubtype="0" fill="hold" nodeType="after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nodeType="afterEffect">
                                  <p:stCondLst>
                                    <p:cond delay="0"/>
                                  </p:stCondLst>
                                  <p:childTnLst>
                                    <p:set>
                                      <p:cBhvr>
                                        <p:cTn id="85" dur="1" fill="hold">
                                          <p:stCondLst>
                                            <p:cond delay="0"/>
                                          </p:stCondLst>
                                        </p:cTn>
                                        <p:tgtEl>
                                          <p:spTgt spid="5"/>
                                        </p:tgtEl>
                                        <p:attrNameLst>
                                          <p:attrName>style.visibility</p:attrName>
                                        </p:attrNameLst>
                                      </p:cBhvr>
                                      <p:to>
                                        <p:strVal val="visible"/>
                                      </p:to>
                                    </p:set>
                                  </p:childTnLst>
                                </p:cTn>
                              </p:par>
                            </p:childTnLst>
                          </p:cTn>
                        </p:par>
                        <p:par>
                          <p:cTn id="86" fill="hold">
                            <p:stCondLst>
                              <p:cond delay="0"/>
                            </p:stCondLst>
                            <p:childTnLst>
                              <p:par>
                                <p:cTn id="87" presetID="1" presetClass="entr" presetSubtype="0" fill="hold" grpId="0" nodeType="afterEffect">
                                  <p:stCondLst>
                                    <p:cond delay="0"/>
                                  </p:stCondLst>
                                  <p:childTnLst>
                                    <p:set>
                                      <p:cBhvr>
                                        <p:cTn id="88" dur="1" fill="hold">
                                          <p:stCondLst>
                                            <p:cond delay="0"/>
                                          </p:stCondLst>
                                        </p:cTn>
                                        <p:tgtEl>
                                          <p:spTgt spid="2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0" presetClass="path" presetSubtype="0" accel="50000" decel="50000" fill="hold" nodeType="clickEffect">
                                  <p:stCondLst>
                                    <p:cond delay="0"/>
                                  </p:stCondLst>
                                  <p:childTnLst>
                                    <p:animMotion origin="layout" path="M -1.04167E-6 2.22222E-6 L 0.03633 2.22222E-6 L -0.03776 2.22222E-6 L -1.04167E-6 2.22222E-6 Z " pathEditMode="relative" rAng="0" ptsTypes="AAAA">
                                      <p:cBhvr>
                                        <p:cTn id="92" dur="3000" fill="hold"/>
                                        <p:tgtEl>
                                          <p:spTgt spid="17"/>
                                        </p:tgtEl>
                                        <p:attrNameLst>
                                          <p:attrName>ppt_x</p:attrName>
                                          <p:attrName>ppt_y</p:attrName>
                                        </p:attrNameLst>
                                      </p:cBhvr>
                                      <p:rCtr x="-78" y="0"/>
                                    </p:animMotion>
                                  </p:childTnLst>
                                </p:cTn>
                              </p:par>
                            </p:childTnLst>
                          </p:cTn>
                        </p:par>
                        <p:par>
                          <p:cTn id="93" fill="hold">
                            <p:stCondLst>
                              <p:cond delay="3000"/>
                            </p:stCondLst>
                            <p:childTnLst>
                              <p:par>
                                <p:cTn id="94" presetID="1" presetClass="entr" presetSubtype="0" fill="hold" grpId="6" nodeType="afterEffect">
                                  <p:stCondLst>
                                    <p:cond delay="0"/>
                                  </p:stCondLst>
                                  <p:childTnLst>
                                    <p:set>
                                      <p:cBhvr>
                                        <p:cTn id="95"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3" grpId="0"/>
      <p:bldP spid="23" grpId="1"/>
      <p:bldP spid="25" grpId="0"/>
      <p:bldP spid="28" grpId="0"/>
      <p:bldP spid="28" grpId="1"/>
      <p:bldP spid="29" grpId="0"/>
      <p:bldP spid="29" grpId="1"/>
      <p:bldP spid="29" grpId="2"/>
      <p:bldP spid="29" grpId="3"/>
      <p:bldP spid="29" grpId="4"/>
      <p:bldP spid="29" grpId="5"/>
      <p:bldP spid="29" grpId="6"/>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4D9C1-A267-9BE3-611D-455C8FCB87C7}"/>
              </a:ext>
            </a:extLst>
          </p:cNvPr>
          <p:cNvSpPr>
            <a:spLocks noGrp="1"/>
          </p:cNvSpPr>
          <p:nvPr>
            <p:ph type="title"/>
          </p:nvPr>
        </p:nvSpPr>
        <p:spPr/>
        <p:txBody>
          <a:bodyPr/>
          <a:lstStyle/>
          <a:p>
            <a:r>
              <a:rPr lang="en-GB" sz="3600" dirty="0">
                <a:solidFill>
                  <a:prstClr val="black"/>
                </a:solidFill>
                <a:latin typeface="Arial"/>
              </a:rPr>
              <a:t>Data collection: Ground Truth</a:t>
            </a:r>
            <a:endParaRPr lang="en-US" dirty="0"/>
          </a:p>
        </p:txBody>
      </p:sp>
      <p:sp>
        <p:nvSpPr>
          <p:cNvPr id="6" name="Segnaposto numero diapositiva 5">
            <a:extLst>
              <a:ext uri="{FF2B5EF4-FFF2-40B4-BE49-F238E27FC236}">
                <a16:creationId xmlns:a16="http://schemas.microsoft.com/office/drawing/2014/main" id="{15CC2C42-4DEF-CF2E-8466-E2E9E4F7F08A}"/>
              </a:ext>
            </a:extLst>
          </p:cNvPr>
          <p:cNvSpPr>
            <a:spLocks noGrp="1"/>
          </p:cNvSpPr>
          <p:nvPr>
            <p:ph type="sldNum" sz="quarter" idx="12"/>
          </p:nvPr>
        </p:nvSpPr>
        <p:spPr/>
        <p:txBody>
          <a:bodyPr/>
          <a:lstStyle/>
          <a:p>
            <a:fld id="{5ACA52AF-F19D-405C-AD5F-7D94B96A5CC3}" type="slidenum">
              <a:rPr lang="de-CH" noProof="0" smtClean="0"/>
              <a:t>16</a:t>
            </a:fld>
            <a:endParaRPr lang="de-CH" noProof="0" dirty="0"/>
          </a:p>
        </p:txBody>
      </p:sp>
      <p:pic>
        <p:nvPicPr>
          <p:cNvPr id="9" name="Picture 8" descr="Logo, icon&#10;&#10;Description automatically generated">
            <a:extLst>
              <a:ext uri="{FF2B5EF4-FFF2-40B4-BE49-F238E27FC236}">
                <a16:creationId xmlns:a16="http://schemas.microsoft.com/office/drawing/2014/main" id="{7D8A2976-2D8E-9071-A312-AA54B270D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6225" y="2616625"/>
            <a:ext cx="2052983" cy="2052983"/>
          </a:xfrm>
          <a:prstGeom prst="rect">
            <a:avLst/>
          </a:prstGeom>
        </p:spPr>
      </p:pic>
      <p:sp>
        <p:nvSpPr>
          <p:cNvPr id="15" name="TextBox 14">
            <a:extLst>
              <a:ext uri="{FF2B5EF4-FFF2-40B4-BE49-F238E27FC236}">
                <a16:creationId xmlns:a16="http://schemas.microsoft.com/office/drawing/2014/main" id="{8F3E7452-BC88-C2DE-89F5-6E56BC47AF96}"/>
              </a:ext>
            </a:extLst>
          </p:cNvPr>
          <p:cNvSpPr txBox="1"/>
          <p:nvPr/>
        </p:nvSpPr>
        <p:spPr>
          <a:xfrm>
            <a:off x="9329681" y="4669608"/>
            <a:ext cx="1446070" cy="307777"/>
          </a:xfrm>
          <a:prstGeom prst="rect">
            <a:avLst/>
          </a:prstGeom>
          <a:noFill/>
        </p:spPr>
        <p:txBody>
          <a:bodyPr wrap="square" rtlCol="0">
            <a:spAutoFit/>
          </a:bodyPr>
          <a:lstStyle/>
          <a:p>
            <a:r>
              <a:rPr lang="en-US" sz="1400" dirty="0" err="1"/>
              <a:t>Noxturnal</a:t>
            </a:r>
            <a:r>
              <a:rPr lang="en-US" sz="1400" dirty="0"/>
              <a:t> App</a:t>
            </a:r>
            <a:r>
              <a:rPr lang="en-US" sz="1400" baseline="30000" dirty="0"/>
              <a:t>[1]</a:t>
            </a:r>
          </a:p>
        </p:txBody>
      </p:sp>
      <p:sp>
        <p:nvSpPr>
          <p:cNvPr id="16" name="TextBox 15">
            <a:extLst>
              <a:ext uri="{FF2B5EF4-FFF2-40B4-BE49-F238E27FC236}">
                <a16:creationId xmlns:a16="http://schemas.microsoft.com/office/drawing/2014/main" id="{A83ABDA4-25F2-4997-497C-126AB970E2E4}"/>
              </a:ext>
            </a:extLst>
          </p:cNvPr>
          <p:cNvSpPr txBox="1"/>
          <p:nvPr/>
        </p:nvSpPr>
        <p:spPr>
          <a:xfrm>
            <a:off x="2097289" y="6173447"/>
            <a:ext cx="4948791" cy="307777"/>
          </a:xfrm>
          <a:prstGeom prst="rect">
            <a:avLst/>
          </a:prstGeom>
          <a:noFill/>
        </p:spPr>
        <p:txBody>
          <a:bodyPr wrap="none" rtlCol="0">
            <a:spAutoFit/>
          </a:bodyPr>
          <a:lstStyle/>
          <a:p>
            <a:r>
              <a:rPr lang="en-US" sz="1400" dirty="0"/>
              <a:t>Data extracted from the Cardiopulmonary Polysomnography</a:t>
            </a:r>
          </a:p>
        </p:txBody>
      </p:sp>
      <p:sp>
        <p:nvSpPr>
          <p:cNvPr id="3" name="CasellaDiTesto 2">
            <a:extLst>
              <a:ext uri="{FF2B5EF4-FFF2-40B4-BE49-F238E27FC236}">
                <a16:creationId xmlns:a16="http://schemas.microsoft.com/office/drawing/2014/main" id="{5A679747-545C-5DB0-E746-9021E7D9C21B}"/>
              </a:ext>
            </a:extLst>
          </p:cNvPr>
          <p:cNvSpPr txBox="1"/>
          <p:nvPr/>
        </p:nvSpPr>
        <p:spPr>
          <a:xfrm>
            <a:off x="1666713" y="6481224"/>
            <a:ext cx="9246198" cy="230832"/>
          </a:xfrm>
          <a:prstGeom prst="rect">
            <a:avLst/>
          </a:prstGeom>
          <a:noFill/>
        </p:spPr>
        <p:txBody>
          <a:bodyPr wrap="square">
            <a:spAutoFit/>
          </a:bodyPr>
          <a:lstStyle/>
          <a:p>
            <a:r>
              <a:rPr lang="en-US" sz="900" dirty="0"/>
              <a:t>[1] https://</a:t>
            </a:r>
            <a:r>
              <a:rPr lang="en-US" sz="900" dirty="0" err="1"/>
              <a:t>noxmedical.com</a:t>
            </a:r>
            <a:r>
              <a:rPr lang="en-US" sz="900" dirty="0"/>
              <a:t>/products/</a:t>
            </a:r>
          </a:p>
        </p:txBody>
      </p:sp>
      <p:pic>
        <p:nvPicPr>
          <p:cNvPr id="8" name="Picture 7" descr="Chart, line chart&#10;&#10;Description automatically generated">
            <a:extLst>
              <a:ext uri="{FF2B5EF4-FFF2-40B4-BE49-F238E27FC236}">
                <a16:creationId xmlns:a16="http://schemas.microsoft.com/office/drawing/2014/main" id="{C0CABDFB-FBF6-391C-3BF1-D144C9A2A22D}"/>
              </a:ext>
            </a:extLst>
          </p:cNvPr>
          <p:cNvPicPr>
            <a:picLocks noChangeAspect="1"/>
          </p:cNvPicPr>
          <p:nvPr/>
        </p:nvPicPr>
        <p:blipFill rotWithShape="1">
          <a:blip r:embed="rId4">
            <a:extLst>
              <a:ext uri="{28A0092B-C50C-407E-A947-70E740481C1C}">
                <a14:useLocalDpi xmlns:a14="http://schemas.microsoft.com/office/drawing/2010/main" val="0"/>
              </a:ext>
            </a:extLst>
          </a:blip>
          <a:srcRect l="8624" r="8588"/>
          <a:stretch/>
        </p:blipFill>
        <p:spPr>
          <a:xfrm>
            <a:off x="731837" y="2689653"/>
            <a:ext cx="7352048" cy="1762022"/>
          </a:xfrm>
          <a:prstGeom prst="rect">
            <a:avLst/>
          </a:prstGeom>
        </p:spPr>
      </p:pic>
      <p:pic>
        <p:nvPicPr>
          <p:cNvPr id="11" name="Picture 10" descr="A picture containing text, sky, map, day&#10;&#10;Description automatically generated">
            <a:extLst>
              <a:ext uri="{FF2B5EF4-FFF2-40B4-BE49-F238E27FC236}">
                <a16:creationId xmlns:a16="http://schemas.microsoft.com/office/drawing/2014/main" id="{CB94F34C-97F6-A964-6966-EEBD3AB05335}"/>
              </a:ext>
            </a:extLst>
          </p:cNvPr>
          <p:cNvPicPr>
            <a:picLocks noChangeAspect="1"/>
          </p:cNvPicPr>
          <p:nvPr/>
        </p:nvPicPr>
        <p:blipFill rotWithShape="1">
          <a:blip r:embed="rId5">
            <a:extLst>
              <a:ext uri="{28A0092B-C50C-407E-A947-70E740481C1C}">
                <a14:useLocalDpi xmlns:a14="http://schemas.microsoft.com/office/drawing/2010/main" val="0"/>
              </a:ext>
            </a:extLst>
          </a:blip>
          <a:srcRect l="8624" r="8589"/>
          <a:stretch/>
        </p:blipFill>
        <p:spPr>
          <a:xfrm>
            <a:off x="731837" y="932301"/>
            <a:ext cx="7352048" cy="1762022"/>
          </a:xfrm>
          <a:prstGeom prst="rect">
            <a:avLst/>
          </a:prstGeom>
        </p:spPr>
      </p:pic>
      <p:pic>
        <p:nvPicPr>
          <p:cNvPr id="5" name="Picture 4" descr="A picture containing text, antenna&#10;&#10;Description automatically generated">
            <a:extLst>
              <a:ext uri="{FF2B5EF4-FFF2-40B4-BE49-F238E27FC236}">
                <a16:creationId xmlns:a16="http://schemas.microsoft.com/office/drawing/2014/main" id="{1122827E-0989-AA70-8941-A58166229E65}"/>
              </a:ext>
            </a:extLst>
          </p:cNvPr>
          <p:cNvPicPr>
            <a:picLocks noChangeAspect="1"/>
          </p:cNvPicPr>
          <p:nvPr/>
        </p:nvPicPr>
        <p:blipFill rotWithShape="1">
          <a:blip r:embed="rId6">
            <a:extLst>
              <a:ext uri="{28A0092B-C50C-407E-A947-70E740481C1C}">
                <a14:useLocalDpi xmlns:a14="http://schemas.microsoft.com/office/drawing/2010/main" val="0"/>
              </a:ext>
            </a:extLst>
          </a:blip>
          <a:srcRect l="9949" r="7262"/>
          <a:stretch/>
        </p:blipFill>
        <p:spPr>
          <a:xfrm>
            <a:off x="883566" y="4451675"/>
            <a:ext cx="7352048" cy="1762022"/>
          </a:xfrm>
          <a:prstGeom prst="rect">
            <a:avLst/>
          </a:prstGeom>
        </p:spPr>
      </p:pic>
    </p:spTree>
    <p:extLst>
      <p:ext uri="{BB962C8B-B14F-4D97-AF65-F5344CB8AC3E}">
        <p14:creationId xmlns:p14="http://schemas.microsoft.com/office/powerpoint/2010/main" val="4291852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248CCF4E-5F9C-674E-6F7C-F02508FD20B8}"/>
              </a:ext>
            </a:extLst>
          </p:cNvPr>
          <p:cNvSpPr>
            <a:spLocks noGrp="1"/>
          </p:cNvSpPr>
          <p:nvPr>
            <p:ph type="title"/>
          </p:nvPr>
        </p:nvSpPr>
        <p:spPr/>
        <p:txBody>
          <a:bodyPr/>
          <a:lstStyle/>
          <a:p>
            <a:r>
              <a:rPr lang="en-US" dirty="0"/>
              <a:t>Overview</a:t>
            </a:r>
            <a:endParaRPr lang="en-GB" dirty="0"/>
          </a:p>
        </p:txBody>
      </p:sp>
      <p:sp>
        <p:nvSpPr>
          <p:cNvPr id="6" name="Segnaposto contenuto 5">
            <a:extLst>
              <a:ext uri="{FF2B5EF4-FFF2-40B4-BE49-F238E27FC236}">
                <a16:creationId xmlns:a16="http://schemas.microsoft.com/office/drawing/2014/main" id="{FD9E51D7-C13B-8F2F-F079-F6F6DB7BDDFA}"/>
              </a:ext>
            </a:extLst>
          </p:cNvPr>
          <p:cNvSpPr>
            <a:spLocks noGrp="1"/>
          </p:cNvSpPr>
          <p:nvPr>
            <p:ph idx="1"/>
          </p:nvPr>
        </p:nvSpPr>
        <p:spPr>
          <a:xfrm>
            <a:off x="2874659" y="1192560"/>
            <a:ext cx="4643999" cy="4084074"/>
          </a:xfrm>
        </p:spPr>
        <p:txBody>
          <a:bodyPr numCol="1" anchor="ctr"/>
          <a:lstStyle/>
          <a:p>
            <a:pPr marL="0" indent="0">
              <a:lnSpc>
                <a:spcPct val="300000"/>
              </a:lnSpc>
              <a:buNone/>
            </a:pPr>
            <a:r>
              <a:rPr lang="en-GB" sz="2800" b="0" dirty="0">
                <a:solidFill>
                  <a:schemeClr val="bg2">
                    <a:lumMod val="50000"/>
                  </a:schemeClr>
                </a:solidFill>
                <a:latin typeface="+mj-lt"/>
              </a:rPr>
              <a:t>Introduction</a:t>
            </a:r>
          </a:p>
          <a:p>
            <a:pPr marL="0" indent="0">
              <a:lnSpc>
                <a:spcPct val="300000"/>
              </a:lnSpc>
              <a:buNone/>
            </a:pPr>
            <a:r>
              <a:rPr lang="en-GB" sz="2800" b="0" dirty="0">
                <a:solidFill>
                  <a:schemeClr val="bg2">
                    <a:lumMod val="50000"/>
                  </a:schemeClr>
                </a:solidFill>
                <a:latin typeface="+mj-lt"/>
              </a:rPr>
              <a:t>Methods</a:t>
            </a:r>
          </a:p>
          <a:p>
            <a:pPr marL="0" indent="0">
              <a:lnSpc>
                <a:spcPct val="300000"/>
              </a:lnSpc>
              <a:buNone/>
            </a:pPr>
            <a:r>
              <a:rPr lang="en-GB" sz="2800" dirty="0">
                <a:latin typeface="+mj-lt"/>
              </a:rPr>
              <a:t>Data Analysis</a:t>
            </a:r>
          </a:p>
        </p:txBody>
      </p:sp>
      <p:sp>
        <p:nvSpPr>
          <p:cNvPr id="4" name="Segnaposto numero diapositiva 3">
            <a:extLst>
              <a:ext uri="{FF2B5EF4-FFF2-40B4-BE49-F238E27FC236}">
                <a16:creationId xmlns:a16="http://schemas.microsoft.com/office/drawing/2014/main" id="{CCBBF9EA-2B0D-44D8-1B96-20EA304CA8FE}"/>
              </a:ext>
            </a:extLst>
          </p:cNvPr>
          <p:cNvSpPr>
            <a:spLocks noGrp="1"/>
          </p:cNvSpPr>
          <p:nvPr>
            <p:ph type="sldNum" sz="quarter" idx="12"/>
          </p:nvPr>
        </p:nvSpPr>
        <p:spPr/>
        <p:txBody>
          <a:bodyPr/>
          <a:lstStyle/>
          <a:p>
            <a:fld id="{B6F15528-21DE-4FAA-801E-634DDDAF4B2B}" type="slidenum">
              <a:rPr lang="en-US" smtClean="0"/>
              <a:pPr/>
              <a:t>17</a:t>
            </a:fld>
            <a:endParaRPr lang="en-US" dirty="0"/>
          </a:p>
        </p:txBody>
      </p:sp>
      <p:pic>
        <p:nvPicPr>
          <p:cNvPr id="14" name="Elemento grafico 13" descr="Intelligenza artificiale contorno">
            <a:extLst>
              <a:ext uri="{FF2B5EF4-FFF2-40B4-BE49-F238E27FC236}">
                <a16:creationId xmlns:a16="http://schemas.microsoft.com/office/drawing/2014/main" id="{8F9EA34C-5042-8478-E1D5-D395F80A91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7278" y="4497597"/>
            <a:ext cx="914400" cy="914400"/>
          </a:xfrm>
          <a:prstGeom prst="rect">
            <a:avLst/>
          </a:prstGeom>
        </p:spPr>
      </p:pic>
      <p:pic>
        <p:nvPicPr>
          <p:cNvPr id="18" name="Elemento grafico 17" descr="Lampadina fluorescente contorno">
            <a:extLst>
              <a:ext uri="{FF2B5EF4-FFF2-40B4-BE49-F238E27FC236}">
                <a16:creationId xmlns:a16="http://schemas.microsoft.com/office/drawing/2014/main" id="{A1D421DE-A36B-50B0-8DDF-194D387AAA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4481" y="1651905"/>
            <a:ext cx="914400" cy="914400"/>
          </a:xfrm>
          <a:prstGeom prst="rect">
            <a:avLst/>
          </a:prstGeom>
        </p:spPr>
      </p:pic>
      <p:sp>
        <p:nvSpPr>
          <p:cNvPr id="20" name="CasellaDiTesto 19">
            <a:extLst>
              <a:ext uri="{FF2B5EF4-FFF2-40B4-BE49-F238E27FC236}">
                <a16:creationId xmlns:a16="http://schemas.microsoft.com/office/drawing/2014/main" id="{5EB9AC13-D09A-AA59-24BD-A1FC05F4FFA0}"/>
              </a:ext>
            </a:extLst>
          </p:cNvPr>
          <p:cNvSpPr txBox="1"/>
          <p:nvPr/>
        </p:nvSpPr>
        <p:spPr>
          <a:xfrm>
            <a:off x="7574436" y="1465707"/>
            <a:ext cx="2820257" cy="2436180"/>
          </a:xfrm>
          <a:prstGeom prst="rect">
            <a:avLst/>
          </a:prstGeom>
          <a:noFill/>
        </p:spPr>
        <p:txBody>
          <a:bodyPr wrap="square">
            <a:spAutoFit/>
          </a:bodyPr>
          <a:lstStyle/>
          <a:p>
            <a:pPr marL="0" indent="0">
              <a:lnSpc>
                <a:spcPct val="300000"/>
              </a:lnSpc>
              <a:buNone/>
            </a:pPr>
            <a:r>
              <a:rPr lang="en-GB" sz="2800" dirty="0">
                <a:solidFill>
                  <a:schemeClr val="bg2">
                    <a:lumMod val="50000"/>
                  </a:schemeClr>
                </a:solidFill>
              </a:rPr>
              <a:t>Result</a:t>
            </a:r>
          </a:p>
          <a:p>
            <a:pPr marL="0" indent="0">
              <a:lnSpc>
                <a:spcPct val="300000"/>
              </a:lnSpc>
              <a:buNone/>
            </a:pPr>
            <a:r>
              <a:rPr lang="en-GB" sz="2800" dirty="0">
                <a:solidFill>
                  <a:schemeClr val="bg2">
                    <a:lumMod val="50000"/>
                  </a:schemeClr>
                </a:solidFill>
              </a:rPr>
              <a:t>Conclusion</a:t>
            </a:r>
          </a:p>
        </p:txBody>
      </p:sp>
      <p:pic>
        <p:nvPicPr>
          <p:cNvPr id="22" name="Elemento grafico 21" descr="Internet delle cose contorno">
            <a:extLst>
              <a:ext uri="{FF2B5EF4-FFF2-40B4-BE49-F238E27FC236}">
                <a16:creationId xmlns:a16="http://schemas.microsoft.com/office/drawing/2014/main" id="{124F852C-6790-FA3C-A162-51FF02E032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75073" y="3057859"/>
            <a:ext cx="846605" cy="846605"/>
          </a:xfrm>
          <a:prstGeom prst="rect">
            <a:avLst/>
          </a:prstGeom>
        </p:spPr>
      </p:pic>
      <p:pic>
        <p:nvPicPr>
          <p:cNvPr id="24" name="Elemento grafico 23" descr="Collegato/non collegato contorno">
            <a:extLst>
              <a:ext uri="{FF2B5EF4-FFF2-40B4-BE49-F238E27FC236}">
                <a16:creationId xmlns:a16="http://schemas.microsoft.com/office/drawing/2014/main" id="{C9A979B8-0AF2-B9C8-4075-3E1EF4B3CE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37" y="3082571"/>
            <a:ext cx="914399" cy="914399"/>
          </a:xfrm>
          <a:prstGeom prst="rect">
            <a:avLst/>
          </a:prstGeom>
        </p:spPr>
      </p:pic>
      <p:pic>
        <p:nvPicPr>
          <p:cNvPr id="26" name="Elemento grafico 25" descr="Disco contorno">
            <a:extLst>
              <a:ext uri="{FF2B5EF4-FFF2-40B4-BE49-F238E27FC236}">
                <a16:creationId xmlns:a16="http://schemas.microsoft.com/office/drawing/2014/main" id="{BB093007-60C0-6D25-3A9E-F1647F6D22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36" y="1857025"/>
            <a:ext cx="914400" cy="914400"/>
          </a:xfrm>
          <a:prstGeom prst="rect">
            <a:avLst/>
          </a:prstGeom>
        </p:spPr>
      </p:pic>
    </p:spTree>
    <p:extLst>
      <p:ext uri="{BB962C8B-B14F-4D97-AF65-F5344CB8AC3E}">
        <p14:creationId xmlns:p14="http://schemas.microsoft.com/office/powerpoint/2010/main" val="2891351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descr="Chart&#10;&#10;Description automatically generated">
            <a:extLst>
              <a:ext uri="{FF2B5EF4-FFF2-40B4-BE49-F238E27FC236}">
                <a16:creationId xmlns:a16="http://schemas.microsoft.com/office/drawing/2014/main" id="{FE6AEF67-0AF0-C380-5303-EEFB91833AC1}"/>
              </a:ext>
            </a:extLst>
          </p:cNvPr>
          <p:cNvPicPr>
            <a:picLocks noChangeAspect="1"/>
          </p:cNvPicPr>
          <p:nvPr/>
        </p:nvPicPr>
        <p:blipFill rotWithShape="1">
          <a:blip r:embed="rId2">
            <a:extLst>
              <a:ext uri="{28A0092B-C50C-407E-A947-70E740481C1C}">
                <a14:useLocalDpi xmlns:a14="http://schemas.microsoft.com/office/drawing/2010/main" val="0"/>
              </a:ext>
            </a:extLst>
          </a:blip>
          <a:srcRect l="6523" r="8220"/>
          <a:stretch/>
        </p:blipFill>
        <p:spPr>
          <a:xfrm>
            <a:off x="-98348" y="4918640"/>
            <a:ext cx="12388696" cy="1922112"/>
          </a:xfrm>
          <a:prstGeom prst="rect">
            <a:avLst/>
          </a:prstGeom>
        </p:spPr>
      </p:pic>
      <p:sp>
        <p:nvSpPr>
          <p:cNvPr id="20" name="Rettangolo 19">
            <a:extLst>
              <a:ext uri="{FF2B5EF4-FFF2-40B4-BE49-F238E27FC236}">
                <a16:creationId xmlns:a16="http://schemas.microsoft.com/office/drawing/2014/main" id="{F48DAC5B-FCD3-2627-3AF1-6FF8F67E830A}"/>
              </a:ext>
            </a:extLst>
          </p:cNvPr>
          <p:cNvSpPr/>
          <p:nvPr/>
        </p:nvSpPr>
        <p:spPr>
          <a:xfrm>
            <a:off x="830225" y="5168924"/>
            <a:ext cx="11270732" cy="1261423"/>
          </a:xfrm>
          <a:prstGeom prst="rect">
            <a:avLst/>
          </a:prstGeom>
          <a:noFill/>
          <a:ln w="254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pic>
        <p:nvPicPr>
          <p:cNvPr id="2" name="Picture 1" descr="Shape, arrow&#10;&#10;Description automatically generated">
            <a:extLst>
              <a:ext uri="{FF2B5EF4-FFF2-40B4-BE49-F238E27FC236}">
                <a16:creationId xmlns:a16="http://schemas.microsoft.com/office/drawing/2014/main" id="{E2E7F006-B2DA-713F-2950-77B3392981ED}"/>
              </a:ext>
            </a:extLst>
          </p:cNvPr>
          <p:cNvPicPr>
            <a:picLocks noChangeAspect="1"/>
          </p:cNvPicPr>
          <p:nvPr/>
        </p:nvPicPr>
        <p:blipFill rotWithShape="1">
          <a:blip r:embed="rId3">
            <a:extLst>
              <a:ext uri="{28A0092B-C50C-407E-A947-70E740481C1C}">
                <a14:useLocalDpi xmlns:a14="http://schemas.microsoft.com/office/drawing/2010/main" val="0"/>
              </a:ext>
            </a:extLst>
          </a:blip>
          <a:srcRect l="3193" t="38333" r="77724" b="39810"/>
          <a:stretch/>
        </p:blipFill>
        <p:spPr>
          <a:xfrm>
            <a:off x="2101734" y="2867367"/>
            <a:ext cx="750801" cy="946703"/>
          </a:xfrm>
          <a:prstGeom prst="rect">
            <a:avLst/>
          </a:prstGeom>
        </p:spPr>
      </p:pic>
      <p:pic>
        <p:nvPicPr>
          <p:cNvPr id="3" name="Picture 2" descr="Shape, arrow&#10;&#10;Description automatically generated">
            <a:extLst>
              <a:ext uri="{FF2B5EF4-FFF2-40B4-BE49-F238E27FC236}">
                <a16:creationId xmlns:a16="http://schemas.microsoft.com/office/drawing/2014/main" id="{587B5455-BB51-BC58-794B-1823BB809EAD}"/>
              </a:ext>
            </a:extLst>
          </p:cNvPr>
          <p:cNvPicPr>
            <a:picLocks noChangeAspect="1"/>
          </p:cNvPicPr>
          <p:nvPr/>
        </p:nvPicPr>
        <p:blipFill rotWithShape="1">
          <a:blip r:embed="rId3">
            <a:extLst>
              <a:ext uri="{28A0092B-C50C-407E-A947-70E740481C1C}">
                <a14:useLocalDpi xmlns:a14="http://schemas.microsoft.com/office/drawing/2010/main" val="0"/>
              </a:ext>
            </a:extLst>
          </a:blip>
          <a:srcRect l="29342" t="35101" r="51575" b="36148"/>
          <a:stretch/>
        </p:blipFill>
        <p:spPr>
          <a:xfrm>
            <a:off x="3465291" y="2813769"/>
            <a:ext cx="672450" cy="1115325"/>
          </a:xfrm>
          <a:prstGeom prst="rect">
            <a:avLst/>
          </a:prstGeom>
        </p:spPr>
      </p:pic>
      <p:pic>
        <p:nvPicPr>
          <p:cNvPr id="7" name="Picture 6" descr="Shape, arrow&#10;&#10;Description automatically generated">
            <a:extLst>
              <a:ext uri="{FF2B5EF4-FFF2-40B4-BE49-F238E27FC236}">
                <a16:creationId xmlns:a16="http://schemas.microsoft.com/office/drawing/2014/main" id="{AFA30471-C064-1829-F6BC-692425A2A251}"/>
              </a:ext>
            </a:extLst>
          </p:cNvPr>
          <p:cNvPicPr>
            <a:picLocks noChangeAspect="1"/>
          </p:cNvPicPr>
          <p:nvPr/>
        </p:nvPicPr>
        <p:blipFill rotWithShape="1">
          <a:blip r:embed="rId3">
            <a:extLst>
              <a:ext uri="{28A0092B-C50C-407E-A947-70E740481C1C}">
                <a14:useLocalDpi xmlns:a14="http://schemas.microsoft.com/office/drawing/2010/main" val="0"/>
              </a:ext>
            </a:extLst>
          </a:blip>
          <a:srcRect l="3389" t="4100" r="80097" b="70433"/>
          <a:stretch/>
        </p:blipFill>
        <p:spPr>
          <a:xfrm>
            <a:off x="896580" y="2812359"/>
            <a:ext cx="656949" cy="1115325"/>
          </a:xfrm>
          <a:prstGeom prst="rect">
            <a:avLst/>
          </a:prstGeom>
        </p:spPr>
      </p:pic>
      <p:pic>
        <p:nvPicPr>
          <p:cNvPr id="23" name="Picture 22" descr="Shape, arrow&#10;&#10;Description automatically generated">
            <a:extLst>
              <a:ext uri="{FF2B5EF4-FFF2-40B4-BE49-F238E27FC236}">
                <a16:creationId xmlns:a16="http://schemas.microsoft.com/office/drawing/2014/main" id="{6B2D9C82-B52A-34F9-2E8A-7D8ADB6AA317}"/>
              </a:ext>
            </a:extLst>
          </p:cNvPr>
          <p:cNvPicPr>
            <a:picLocks noChangeAspect="1"/>
          </p:cNvPicPr>
          <p:nvPr/>
        </p:nvPicPr>
        <p:blipFill rotWithShape="1">
          <a:blip r:embed="rId3">
            <a:extLst>
              <a:ext uri="{28A0092B-C50C-407E-A947-70E740481C1C}">
                <a14:useLocalDpi xmlns:a14="http://schemas.microsoft.com/office/drawing/2010/main" val="0"/>
              </a:ext>
            </a:extLst>
          </a:blip>
          <a:srcRect l="3389" t="4100" r="80097" b="70433"/>
          <a:stretch/>
        </p:blipFill>
        <p:spPr>
          <a:xfrm>
            <a:off x="6951388" y="2858805"/>
            <a:ext cx="656949" cy="1115325"/>
          </a:xfrm>
          <a:prstGeom prst="rect">
            <a:avLst/>
          </a:prstGeom>
        </p:spPr>
      </p:pic>
      <p:sp>
        <p:nvSpPr>
          <p:cNvPr id="25" name="TextBox 24">
            <a:extLst>
              <a:ext uri="{FF2B5EF4-FFF2-40B4-BE49-F238E27FC236}">
                <a16:creationId xmlns:a16="http://schemas.microsoft.com/office/drawing/2014/main" id="{0CEA57DE-5BE1-0DFC-EC12-69CE73F74CAC}"/>
              </a:ext>
            </a:extLst>
          </p:cNvPr>
          <p:cNvSpPr txBox="1"/>
          <p:nvPr/>
        </p:nvSpPr>
        <p:spPr>
          <a:xfrm>
            <a:off x="943901" y="3823587"/>
            <a:ext cx="662361" cy="307777"/>
          </a:xfrm>
          <a:prstGeom prst="rect">
            <a:avLst/>
          </a:prstGeom>
          <a:noFill/>
        </p:spPr>
        <p:txBody>
          <a:bodyPr wrap="none" rtlCol="0">
            <a:spAutoFit/>
          </a:bodyPr>
          <a:lstStyle/>
          <a:p>
            <a:r>
              <a:rPr lang="en-US" sz="1400" dirty="0"/>
              <a:t>Prone</a:t>
            </a:r>
          </a:p>
        </p:txBody>
      </p:sp>
      <p:sp>
        <p:nvSpPr>
          <p:cNvPr id="27" name="TextBox 26">
            <a:extLst>
              <a:ext uri="{FF2B5EF4-FFF2-40B4-BE49-F238E27FC236}">
                <a16:creationId xmlns:a16="http://schemas.microsoft.com/office/drawing/2014/main" id="{1F8909E4-3767-04B6-D583-70D9EF557566}"/>
              </a:ext>
            </a:extLst>
          </p:cNvPr>
          <p:cNvSpPr txBox="1"/>
          <p:nvPr/>
        </p:nvSpPr>
        <p:spPr>
          <a:xfrm>
            <a:off x="6989317" y="3887075"/>
            <a:ext cx="662361" cy="307777"/>
          </a:xfrm>
          <a:prstGeom prst="rect">
            <a:avLst/>
          </a:prstGeom>
          <a:noFill/>
        </p:spPr>
        <p:txBody>
          <a:bodyPr wrap="none" rtlCol="0">
            <a:spAutoFit/>
          </a:bodyPr>
          <a:lstStyle/>
          <a:p>
            <a:r>
              <a:rPr lang="en-US" sz="1400" dirty="0"/>
              <a:t>Prone</a:t>
            </a:r>
          </a:p>
        </p:txBody>
      </p:sp>
      <p:sp>
        <p:nvSpPr>
          <p:cNvPr id="28" name="TextBox 27">
            <a:extLst>
              <a:ext uri="{FF2B5EF4-FFF2-40B4-BE49-F238E27FC236}">
                <a16:creationId xmlns:a16="http://schemas.microsoft.com/office/drawing/2014/main" id="{2755A888-DBFF-1247-C2C1-2DF870314124}"/>
              </a:ext>
            </a:extLst>
          </p:cNvPr>
          <p:cNvSpPr txBox="1"/>
          <p:nvPr/>
        </p:nvSpPr>
        <p:spPr>
          <a:xfrm>
            <a:off x="2112064" y="3814677"/>
            <a:ext cx="891591" cy="307777"/>
          </a:xfrm>
          <a:prstGeom prst="rect">
            <a:avLst/>
          </a:prstGeom>
          <a:noFill/>
        </p:spPr>
        <p:txBody>
          <a:bodyPr wrap="none" rtlCol="0">
            <a:spAutoFit/>
          </a:bodyPr>
          <a:lstStyle/>
          <a:p>
            <a:r>
              <a:rPr lang="en-US" sz="1400" dirty="0"/>
              <a:t>Left Side</a:t>
            </a:r>
          </a:p>
        </p:txBody>
      </p:sp>
      <p:pic>
        <p:nvPicPr>
          <p:cNvPr id="29" name="Picture 28" descr="Shape, arrow&#10;&#10;Description automatically generated">
            <a:extLst>
              <a:ext uri="{FF2B5EF4-FFF2-40B4-BE49-F238E27FC236}">
                <a16:creationId xmlns:a16="http://schemas.microsoft.com/office/drawing/2014/main" id="{D6C85D95-F2A2-E31D-7FA9-505FE263E442}"/>
              </a:ext>
            </a:extLst>
          </p:cNvPr>
          <p:cNvPicPr>
            <a:picLocks noChangeAspect="1"/>
          </p:cNvPicPr>
          <p:nvPr/>
        </p:nvPicPr>
        <p:blipFill rotWithShape="1">
          <a:blip r:embed="rId3">
            <a:extLst>
              <a:ext uri="{28A0092B-C50C-407E-A947-70E740481C1C}">
                <a14:useLocalDpi xmlns:a14="http://schemas.microsoft.com/office/drawing/2010/main" val="0"/>
              </a:ext>
            </a:extLst>
          </a:blip>
          <a:srcRect l="3193" t="38333" r="77724" b="39810"/>
          <a:stretch/>
        </p:blipFill>
        <p:spPr>
          <a:xfrm>
            <a:off x="8232874" y="2880056"/>
            <a:ext cx="750801" cy="946703"/>
          </a:xfrm>
          <a:prstGeom prst="rect">
            <a:avLst/>
          </a:prstGeom>
        </p:spPr>
      </p:pic>
      <p:sp>
        <p:nvSpPr>
          <p:cNvPr id="30" name="TextBox 29">
            <a:extLst>
              <a:ext uri="{FF2B5EF4-FFF2-40B4-BE49-F238E27FC236}">
                <a16:creationId xmlns:a16="http://schemas.microsoft.com/office/drawing/2014/main" id="{C4AD65A6-7640-39D4-4C60-98D4E0E62B3C}"/>
              </a:ext>
            </a:extLst>
          </p:cNvPr>
          <p:cNvSpPr txBox="1"/>
          <p:nvPr/>
        </p:nvSpPr>
        <p:spPr>
          <a:xfrm>
            <a:off x="8243204" y="3827366"/>
            <a:ext cx="891591" cy="307777"/>
          </a:xfrm>
          <a:prstGeom prst="rect">
            <a:avLst/>
          </a:prstGeom>
          <a:noFill/>
        </p:spPr>
        <p:txBody>
          <a:bodyPr wrap="none" rtlCol="0">
            <a:spAutoFit/>
          </a:bodyPr>
          <a:lstStyle/>
          <a:p>
            <a:r>
              <a:rPr lang="en-US" sz="1400" dirty="0"/>
              <a:t>Left Side</a:t>
            </a:r>
          </a:p>
        </p:txBody>
      </p:sp>
      <p:pic>
        <p:nvPicPr>
          <p:cNvPr id="32" name="Picture 31" descr="Shape, arrow&#10;&#10;Description automatically generated">
            <a:extLst>
              <a:ext uri="{FF2B5EF4-FFF2-40B4-BE49-F238E27FC236}">
                <a16:creationId xmlns:a16="http://schemas.microsoft.com/office/drawing/2014/main" id="{E5A009D6-9215-1F82-E736-0E2181149AF7}"/>
              </a:ext>
            </a:extLst>
          </p:cNvPr>
          <p:cNvPicPr>
            <a:picLocks noChangeAspect="1"/>
          </p:cNvPicPr>
          <p:nvPr/>
        </p:nvPicPr>
        <p:blipFill rotWithShape="1">
          <a:blip r:embed="rId3">
            <a:extLst>
              <a:ext uri="{28A0092B-C50C-407E-A947-70E740481C1C}">
                <a14:useLocalDpi xmlns:a14="http://schemas.microsoft.com/office/drawing/2010/main" val="0"/>
              </a:ext>
            </a:extLst>
          </a:blip>
          <a:srcRect l="5578" t="39922" r="77724" b="39810"/>
          <a:stretch/>
        </p:blipFill>
        <p:spPr>
          <a:xfrm flipH="1">
            <a:off x="10905135" y="2958347"/>
            <a:ext cx="656950" cy="877904"/>
          </a:xfrm>
          <a:prstGeom prst="rect">
            <a:avLst/>
          </a:prstGeom>
        </p:spPr>
      </p:pic>
      <p:sp>
        <p:nvSpPr>
          <p:cNvPr id="33" name="TextBox 32">
            <a:extLst>
              <a:ext uri="{FF2B5EF4-FFF2-40B4-BE49-F238E27FC236}">
                <a16:creationId xmlns:a16="http://schemas.microsoft.com/office/drawing/2014/main" id="{CBB5B235-1DC0-16C1-1158-51E423989E66}"/>
              </a:ext>
            </a:extLst>
          </p:cNvPr>
          <p:cNvSpPr txBox="1"/>
          <p:nvPr/>
        </p:nvSpPr>
        <p:spPr>
          <a:xfrm>
            <a:off x="10721766" y="3846060"/>
            <a:ext cx="1011815" cy="307777"/>
          </a:xfrm>
          <a:prstGeom prst="rect">
            <a:avLst/>
          </a:prstGeom>
          <a:noFill/>
        </p:spPr>
        <p:txBody>
          <a:bodyPr wrap="none" rtlCol="0">
            <a:spAutoFit/>
          </a:bodyPr>
          <a:lstStyle/>
          <a:p>
            <a:r>
              <a:rPr lang="en-US" sz="1400" dirty="0"/>
              <a:t>Right Side</a:t>
            </a:r>
          </a:p>
        </p:txBody>
      </p:sp>
      <p:sp>
        <p:nvSpPr>
          <p:cNvPr id="34" name="TextBox 33">
            <a:extLst>
              <a:ext uri="{FF2B5EF4-FFF2-40B4-BE49-F238E27FC236}">
                <a16:creationId xmlns:a16="http://schemas.microsoft.com/office/drawing/2014/main" id="{E7C453F6-DCAB-D9F8-A59A-2EB13E49CE3C}"/>
              </a:ext>
            </a:extLst>
          </p:cNvPr>
          <p:cNvSpPr txBox="1"/>
          <p:nvPr/>
        </p:nvSpPr>
        <p:spPr>
          <a:xfrm>
            <a:off x="3371473" y="3827073"/>
            <a:ext cx="742511" cy="307777"/>
          </a:xfrm>
          <a:prstGeom prst="rect">
            <a:avLst/>
          </a:prstGeom>
          <a:noFill/>
        </p:spPr>
        <p:txBody>
          <a:bodyPr wrap="none" rtlCol="0">
            <a:spAutoFit/>
          </a:bodyPr>
          <a:lstStyle/>
          <a:p>
            <a:r>
              <a:rPr lang="en-US" sz="1400" dirty="0"/>
              <a:t>Supine</a:t>
            </a:r>
          </a:p>
        </p:txBody>
      </p:sp>
      <p:pic>
        <p:nvPicPr>
          <p:cNvPr id="35" name="Picture 34" descr="Shape, arrow&#10;&#10;Description automatically generated">
            <a:extLst>
              <a:ext uri="{FF2B5EF4-FFF2-40B4-BE49-F238E27FC236}">
                <a16:creationId xmlns:a16="http://schemas.microsoft.com/office/drawing/2014/main" id="{3B5FFDA3-5B0C-8D83-5CC1-E8BD3B17DDA0}"/>
              </a:ext>
            </a:extLst>
          </p:cNvPr>
          <p:cNvPicPr>
            <a:picLocks noChangeAspect="1"/>
          </p:cNvPicPr>
          <p:nvPr/>
        </p:nvPicPr>
        <p:blipFill rotWithShape="1">
          <a:blip r:embed="rId3">
            <a:extLst>
              <a:ext uri="{28A0092B-C50C-407E-A947-70E740481C1C}">
                <a14:useLocalDpi xmlns:a14="http://schemas.microsoft.com/office/drawing/2010/main" val="0"/>
              </a:ext>
            </a:extLst>
          </a:blip>
          <a:srcRect l="29342" t="35101" r="51575" b="36148"/>
          <a:stretch/>
        </p:blipFill>
        <p:spPr>
          <a:xfrm>
            <a:off x="9707152" y="2835654"/>
            <a:ext cx="672450" cy="1115325"/>
          </a:xfrm>
          <a:prstGeom prst="rect">
            <a:avLst/>
          </a:prstGeom>
        </p:spPr>
      </p:pic>
      <p:sp>
        <p:nvSpPr>
          <p:cNvPr id="36" name="TextBox 35">
            <a:extLst>
              <a:ext uri="{FF2B5EF4-FFF2-40B4-BE49-F238E27FC236}">
                <a16:creationId xmlns:a16="http://schemas.microsoft.com/office/drawing/2014/main" id="{E2BFBDA0-FEF2-C035-47ED-3EE9AE3CF9A0}"/>
              </a:ext>
            </a:extLst>
          </p:cNvPr>
          <p:cNvSpPr txBox="1"/>
          <p:nvPr/>
        </p:nvSpPr>
        <p:spPr>
          <a:xfrm>
            <a:off x="9613334" y="3848958"/>
            <a:ext cx="742511" cy="307777"/>
          </a:xfrm>
          <a:prstGeom prst="rect">
            <a:avLst/>
          </a:prstGeom>
          <a:noFill/>
        </p:spPr>
        <p:txBody>
          <a:bodyPr wrap="none" rtlCol="0">
            <a:spAutoFit/>
          </a:bodyPr>
          <a:lstStyle/>
          <a:p>
            <a:r>
              <a:rPr lang="en-US" sz="1400" dirty="0"/>
              <a:t>Supine</a:t>
            </a:r>
          </a:p>
        </p:txBody>
      </p:sp>
      <p:sp>
        <p:nvSpPr>
          <p:cNvPr id="51" name="TextBox 50">
            <a:extLst>
              <a:ext uri="{FF2B5EF4-FFF2-40B4-BE49-F238E27FC236}">
                <a16:creationId xmlns:a16="http://schemas.microsoft.com/office/drawing/2014/main" id="{53C81137-4524-0D95-BB30-62E64FB79E03}"/>
              </a:ext>
            </a:extLst>
          </p:cNvPr>
          <p:cNvSpPr txBox="1"/>
          <p:nvPr/>
        </p:nvSpPr>
        <p:spPr>
          <a:xfrm>
            <a:off x="1802963" y="4232639"/>
            <a:ext cx="2542684" cy="523220"/>
          </a:xfrm>
          <a:prstGeom prst="rect">
            <a:avLst/>
          </a:prstGeom>
          <a:noFill/>
        </p:spPr>
        <p:txBody>
          <a:bodyPr wrap="none" rtlCol="0">
            <a:spAutoFit/>
          </a:bodyPr>
          <a:lstStyle/>
          <a:p>
            <a:r>
              <a:rPr lang="en-US" sz="2800" dirty="0"/>
              <a:t>Stationary Bed</a:t>
            </a:r>
          </a:p>
        </p:txBody>
      </p:sp>
      <p:sp>
        <p:nvSpPr>
          <p:cNvPr id="52" name="TextBox 51">
            <a:extLst>
              <a:ext uri="{FF2B5EF4-FFF2-40B4-BE49-F238E27FC236}">
                <a16:creationId xmlns:a16="http://schemas.microsoft.com/office/drawing/2014/main" id="{9EE04BFD-3B9E-EE23-6049-3DF60F738D42}"/>
              </a:ext>
            </a:extLst>
          </p:cNvPr>
          <p:cNvSpPr txBox="1"/>
          <p:nvPr/>
        </p:nvSpPr>
        <p:spPr>
          <a:xfrm>
            <a:off x="8242403" y="4193627"/>
            <a:ext cx="2084225" cy="523220"/>
          </a:xfrm>
          <a:prstGeom prst="rect">
            <a:avLst/>
          </a:prstGeom>
          <a:noFill/>
        </p:spPr>
        <p:txBody>
          <a:bodyPr wrap="none" rtlCol="0">
            <a:spAutoFit/>
          </a:bodyPr>
          <a:lstStyle/>
          <a:p>
            <a:r>
              <a:rPr lang="en-US" sz="2800" dirty="0"/>
              <a:t>Moving Bed</a:t>
            </a:r>
          </a:p>
        </p:txBody>
      </p:sp>
      <p:cxnSp>
        <p:nvCxnSpPr>
          <p:cNvPr id="55" name="Straight Connector 54">
            <a:extLst>
              <a:ext uri="{FF2B5EF4-FFF2-40B4-BE49-F238E27FC236}">
                <a16:creationId xmlns:a16="http://schemas.microsoft.com/office/drawing/2014/main" id="{1B8A32EA-3BBB-8858-DAC2-E463000A9271}"/>
              </a:ext>
            </a:extLst>
          </p:cNvPr>
          <p:cNvCxnSpPr/>
          <p:nvPr/>
        </p:nvCxnSpPr>
        <p:spPr>
          <a:xfrm>
            <a:off x="885388" y="4220904"/>
            <a:ext cx="5077306" cy="0"/>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a:extLst>
              <a:ext uri="{FF2B5EF4-FFF2-40B4-BE49-F238E27FC236}">
                <a16:creationId xmlns:a16="http://schemas.microsoft.com/office/drawing/2014/main" id="{02B4CF7F-BDFD-67A5-E20E-010B28F5EEA5}"/>
              </a:ext>
            </a:extLst>
          </p:cNvPr>
          <p:cNvCxnSpPr/>
          <p:nvPr/>
        </p:nvCxnSpPr>
        <p:spPr>
          <a:xfrm>
            <a:off x="6899413" y="4220904"/>
            <a:ext cx="5077306" cy="0"/>
          </a:xfrm>
          <a:prstGeom prst="line">
            <a:avLst/>
          </a:prstGeom>
        </p:spPr>
        <p:style>
          <a:lnRef idx="3">
            <a:schemeClr val="dk1"/>
          </a:lnRef>
          <a:fillRef idx="0">
            <a:schemeClr val="dk1"/>
          </a:fillRef>
          <a:effectRef idx="2">
            <a:schemeClr val="dk1"/>
          </a:effectRef>
          <a:fontRef idx="minor">
            <a:schemeClr val="tx1"/>
          </a:fontRef>
        </p:style>
      </p:cxnSp>
      <p:pic>
        <p:nvPicPr>
          <p:cNvPr id="43" name="Picture 42" descr="A picture containing text, antenna, screenshot&#10;&#10;Description automatically generated">
            <a:extLst>
              <a:ext uri="{FF2B5EF4-FFF2-40B4-BE49-F238E27FC236}">
                <a16:creationId xmlns:a16="http://schemas.microsoft.com/office/drawing/2014/main" id="{206BD88B-7C12-0B2A-5028-1AB9B3FBEFED}"/>
              </a:ext>
            </a:extLst>
          </p:cNvPr>
          <p:cNvPicPr>
            <a:picLocks noChangeAspect="1"/>
          </p:cNvPicPr>
          <p:nvPr/>
        </p:nvPicPr>
        <p:blipFill rotWithShape="1">
          <a:blip r:embed="rId4">
            <a:extLst>
              <a:ext uri="{28A0092B-C50C-407E-A947-70E740481C1C}">
                <a14:useLocalDpi xmlns:a14="http://schemas.microsoft.com/office/drawing/2010/main" val="0"/>
              </a:ext>
            </a:extLst>
          </a:blip>
          <a:srcRect l="8161" r="8706"/>
          <a:stretch/>
        </p:blipFill>
        <p:spPr>
          <a:xfrm>
            <a:off x="52561" y="893938"/>
            <a:ext cx="12086876" cy="1923174"/>
          </a:xfrm>
          <a:prstGeom prst="rect">
            <a:avLst/>
          </a:prstGeom>
        </p:spPr>
      </p:pic>
      <p:sp>
        <p:nvSpPr>
          <p:cNvPr id="8" name="Title 7">
            <a:extLst>
              <a:ext uri="{FF2B5EF4-FFF2-40B4-BE49-F238E27FC236}">
                <a16:creationId xmlns:a16="http://schemas.microsoft.com/office/drawing/2014/main" id="{469BD1C5-4435-6017-9387-BD389BE55C9F}"/>
              </a:ext>
            </a:extLst>
          </p:cNvPr>
          <p:cNvSpPr>
            <a:spLocks noGrp="1"/>
          </p:cNvSpPr>
          <p:nvPr>
            <p:ph type="title"/>
          </p:nvPr>
        </p:nvSpPr>
        <p:spPr/>
        <p:txBody>
          <a:bodyPr/>
          <a:lstStyle/>
          <a:p>
            <a:r>
              <a:rPr lang="en-GB" sz="3600" dirty="0"/>
              <a:t> Data Analysis: </a:t>
            </a:r>
            <a:r>
              <a:rPr lang="en-GB" sz="3600" dirty="0">
                <a:solidFill>
                  <a:prstClr val="black"/>
                </a:solidFill>
                <a:latin typeface="Arial"/>
              </a:rPr>
              <a:t>Pre-processing of the data</a:t>
            </a:r>
            <a:endParaRPr lang="en-US" dirty="0"/>
          </a:p>
        </p:txBody>
      </p:sp>
      <p:sp>
        <p:nvSpPr>
          <p:cNvPr id="6" name="Segnaposto numero diapositiva 5">
            <a:extLst>
              <a:ext uri="{FF2B5EF4-FFF2-40B4-BE49-F238E27FC236}">
                <a16:creationId xmlns:a16="http://schemas.microsoft.com/office/drawing/2014/main" id="{15CC2C42-4DEF-CF2E-8466-E2E9E4F7F08A}"/>
              </a:ext>
            </a:extLst>
          </p:cNvPr>
          <p:cNvSpPr>
            <a:spLocks noGrp="1"/>
          </p:cNvSpPr>
          <p:nvPr>
            <p:ph type="sldNum" sz="quarter" idx="12"/>
          </p:nvPr>
        </p:nvSpPr>
        <p:spPr/>
        <p:txBody>
          <a:bodyPr/>
          <a:lstStyle/>
          <a:p>
            <a:fld id="{5ACA52AF-F19D-405C-AD5F-7D94B96A5CC3}" type="slidenum">
              <a:rPr lang="de-CH" noProof="0" smtClean="0"/>
              <a:t>18</a:t>
            </a:fld>
            <a:endParaRPr lang="de-CH" noProof="0" dirty="0"/>
          </a:p>
        </p:txBody>
      </p:sp>
      <p:sp>
        <p:nvSpPr>
          <p:cNvPr id="18" name="TextBox 5">
            <a:extLst>
              <a:ext uri="{FF2B5EF4-FFF2-40B4-BE49-F238E27FC236}">
                <a16:creationId xmlns:a16="http://schemas.microsoft.com/office/drawing/2014/main" id="{2C720C98-F364-3EF4-54BC-F673BCF1D9EE}"/>
              </a:ext>
            </a:extLst>
          </p:cNvPr>
          <p:cNvSpPr txBox="1"/>
          <p:nvPr/>
        </p:nvSpPr>
        <p:spPr>
          <a:xfrm>
            <a:off x="9388572" y="883981"/>
            <a:ext cx="3688159" cy="243656"/>
          </a:xfrm>
          <a:prstGeom prst="rect">
            <a:avLst/>
          </a:prstGeom>
        </p:spPr>
        <p:txBody>
          <a:bodyPr lIns="0" tIns="0" rIns="0" bIns="0" rtlCol="0" anchor="t">
            <a:spAutoFit/>
          </a:bodyPr>
          <a:lstStyle/>
          <a:p>
            <a:pPr algn="ctr">
              <a:lnSpc>
                <a:spcPts val="1867"/>
              </a:lnSpc>
            </a:pPr>
            <a:r>
              <a:rPr lang="en-US" dirty="0">
                <a:solidFill>
                  <a:srgbClr val="000000"/>
                </a:solidFill>
                <a:latin typeface="Arialle"/>
              </a:rPr>
              <a:t>Full recording</a:t>
            </a:r>
          </a:p>
        </p:txBody>
      </p:sp>
      <p:sp>
        <p:nvSpPr>
          <p:cNvPr id="26" name="Rettangolo 25">
            <a:extLst>
              <a:ext uri="{FF2B5EF4-FFF2-40B4-BE49-F238E27FC236}">
                <a16:creationId xmlns:a16="http://schemas.microsoft.com/office/drawing/2014/main" id="{00665156-80D3-B991-4908-2CAB9826D810}"/>
              </a:ext>
            </a:extLst>
          </p:cNvPr>
          <p:cNvSpPr/>
          <p:nvPr/>
        </p:nvSpPr>
        <p:spPr>
          <a:xfrm>
            <a:off x="754113" y="1150053"/>
            <a:ext cx="1150518" cy="1264312"/>
          </a:xfrm>
          <a:prstGeom prst="rect">
            <a:avLst/>
          </a:prstGeom>
          <a:noFill/>
          <a:ln w="25400"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38" name="TextBox 5">
            <a:extLst>
              <a:ext uri="{FF2B5EF4-FFF2-40B4-BE49-F238E27FC236}">
                <a16:creationId xmlns:a16="http://schemas.microsoft.com/office/drawing/2014/main" id="{86F4CF5B-5865-ABC2-4DC1-1AFAA0F9F53C}"/>
              </a:ext>
            </a:extLst>
          </p:cNvPr>
          <p:cNvSpPr txBox="1"/>
          <p:nvPr/>
        </p:nvSpPr>
        <p:spPr>
          <a:xfrm>
            <a:off x="9448709" y="4822196"/>
            <a:ext cx="3688159" cy="243656"/>
          </a:xfrm>
          <a:prstGeom prst="rect">
            <a:avLst/>
          </a:prstGeom>
        </p:spPr>
        <p:txBody>
          <a:bodyPr lIns="0" tIns="0" rIns="0" bIns="0" rtlCol="0" anchor="t">
            <a:spAutoFit/>
          </a:bodyPr>
          <a:lstStyle/>
          <a:p>
            <a:pPr algn="ctr">
              <a:lnSpc>
                <a:spcPts val="1867"/>
              </a:lnSpc>
            </a:pPr>
            <a:r>
              <a:rPr lang="en-US" dirty="0">
                <a:solidFill>
                  <a:srgbClr val="000000"/>
                </a:solidFill>
                <a:latin typeface="Arialle"/>
              </a:rPr>
              <a:t>1 minute</a:t>
            </a:r>
          </a:p>
        </p:txBody>
      </p:sp>
      <p:pic>
        <p:nvPicPr>
          <p:cNvPr id="5" name="Picture 4" descr="Shape, arrow&#10;&#10;Description automatically generated">
            <a:extLst>
              <a:ext uri="{FF2B5EF4-FFF2-40B4-BE49-F238E27FC236}">
                <a16:creationId xmlns:a16="http://schemas.microsoft.com/office/drawing/2014/main" id="{5C3A30BF-C820-E811-336A-DC1BC8AF8F3A}"/>
              </a:ext>
            </a:extLst>
          </p:cNvPr>
          <p:cNvPicPr>
            <a:picLocks noChangeAspect="1"/>
          </p:cNvPicPr>
          <p:nvPr/>
        </p:nvPicPr>
        <p:blipFill rotWithShape="1">
          <a:blip r:embed="rId3">
            <a:extLst>
              <a:ext uri="{28A0092B-C50C-407E-A947-70E740481C1C}">
                <a14:useLocalDpi xmlns:a14="http://schemas.microsoft.com/office/drawing/2010/main" val="0"/>
              </a:ext>
            </a:extLst>
          </a:blip>
          <a:srcRect l="5578" t="39922" r="77724" b="39810"/>
          <a:stretch/>
        </p:blipFill>
        <p:spPr>
          <a:xfrm flipH="1">
            <a:off x="4905568" y="2939360"/>
            <a:ext cx="656950" cy="877904"/>
          </a:xfrm>
          <a:prstGeom prst="rect">
            <a:avLst/>
          </a:prstGeom>
        </p:spPr>
      </p:pic>
      <p:sp>
        <p:nvSpPr>
          <p:cNvPr id="31" name="TextBox 30">
            <a:extLst>
              <a:ext uri="{FF2B5EF4-FFF2-40B4-BE49-F238E27FC236}">
                <a16:creationId xmlns:a16="http://schemas.microsoft.com/office/drawing/2014/main" id="{9B0F92CA-36C9-30AB-333C-0A103BBB008C}"/>
              </a:ext>
            </a:extLst>
          </p:cNvPr>
          <p:cNvSpPr txBox="1"/>
          <p:nvPr/>
        </p:nvSpPr>
        <p:spPr>
          <a:xfrm>
            <a:off x="4722199" y="3827073"/>
            <a:ext cx="1011815" cy="307777"/>
          </a:xfrm>
          <a:prstGeom prst="rect">
            <a:avLst/>
          </a:prstGeom>
          <a:noFill/>
        </p:spPr>
        <p:txBody>
          <a:bodyPr wrap="none" rtlCol="0">
            <a:spAutoFit/>
          </a:bodyPr>
          <a:lstStyle/>
          <a:p>
            <a:r>
              <a:rPr lang="en-US" sz="1400" dirty="0"/>
              <a:t>Right Side</a:t>
            </a:r>
          </a:p>
        </p:txBody>
      </p:sp>
      <p:sp>
        <p:nvSpPr>
          <p:cNvPr id="44" name="Rettangolo 25">
            <a:extLst>
              <a:ext uri="{FF2B5EF4-FFF2-40B4-BE49-F238E27FC236}">
                <a16:creationId xmlns:a16="http://schemas.microsoft.com/office/drawing/2014/main" id="{4ED9379E-730F-EDB3-699A-ADDE5476DD00}"/>
              </a:ext>
            </a:extLst>
          </p:cNvPr>
          <p:cNvSpPr/>
          <p:nvPr/>
        </p:nvSpPr>
        <p:spPr>
          <a:xfrm>
            <a:off x="2077338" y="1146663"/>
            <a:ext cx="1150518" cy="1264312"/>
          </a:xfrm>
          <a:prstGeom prst="rect">
            <a:avLst/>
          </a:prstGeom>
          <a:noFill/>
          <a:ln w="25400"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45" name="Rettangolo 25">
            <a:extLst>
              <a:ext uri="{FF2B5EF4-FFF2-40B4-BE49-F238E27FC236}">
                <a16:creationId xmlns:a16="http://schemas.microsoft.com/office/drawing/2014/main" id="{4E5102E9-F29E-B5A7-A4BB-963A0FBA27ED}"/>
              </a:ext>
            </a:extLst>
          </p:cNvPr>
          <p:cNvSpPr/>
          <p:nvPr/>
        </p:nvSpPr>
        <p:spPr>
          <a:xfrm>
            <a:off x="3400563" y="1151230"/>
            <a:ext cx="1150518" cy="1264312"/>
          </a:xfrm>
          <a:prstGeom prst="rect">
            <a:avLst/>
          </a:prstGeom>
          <a:noFill/>
          <a:ln w="25400"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46" name="Rettangolo 25">
            <a:extLst>
              <a:ext uri="{FF2B5EF4-FFF2-40B4-BE49-F238E27FC236}">
                <a16:creationId xmlns:a16="http://schemas.microsoft.com/office/drawing/2014/main" id="{2109C05C-2D62-F4D4-F06B-459A6B3718BC}"/>
              </a:ext>
            </a:extLst>
          </p:cNvPr>
          <p:cNvSpPr/>
          <p:nvPr/>
        </p:nvSpPr>
        <p:spPr>
          <a:xfrm>
            <a:off x="4812176" y="1138636"/>
            <a:ext cx="1150518" cy="1301125"/>
          </a:xfrm>
          <a:prstGeom prst="rect">
            <a:avLst/>
          </a:prstGeom>
          <a:noFill/>
          <a:ln w="25400"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47" name="Rettangolo 25">
            <a:extLst>
              <a:ext uri="{FF2B5EF4-FFF2-40B4-BE49-F238E27FC236}">
                <a16:creationId xmlns:a16="http://schemas.microsoft.com/office/drawing/2014/main" id="{87C14396-6F12-7643-4CB9-DAB588B31749}"/>
              </a:ext>
            </a:extLst>
          </p:cNvPr>
          <p:cNvSpPr/>
          <p:nvPr/>
        </p:nvSpPr>
        <p:spPr>
          <a:xfrm>
            <a:off x="9561334" y="1146663"/>
            <a:ext cx="1150518" cy="1264312"/>
          </a:xfrm>
          <a:prstGeom prst="rect">
            <a:avLst/>
          </a:prstGeom>
          <a:noFill/>
          <a:ln w="25400"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48" name="Rettangolo 25">
            <a:extLst>
              <a:ext uri="{FF2B5EF4-FFF2-40B4-BE49-F238E27FC236}">
                <a16:creationId xmlns:a16="http://schemas.microsoft.com/office/drawing/2014/main" id="{82CBEDA2-CBCB-EC5F-DD22-0A205DE3E1A4}"/>
              </a:ext>
            </a:extLst>
          </p:cNvPr>
          <p:cNvSpPr/>
          <p:nvPr/>
        </p:nvSpPr>
        <p:spPr>
          <a:xfrm>
            <a:off x="8238054" y="1146663"/>
            <a:ext cx="1150518" cy="1264312"/>
          </a:xfrm>
          <a:prstGeom prst="rect">
            <a:avLst/>
          </a:prstGeom>
          <a:noFill/>
          <a:ln w="25400"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49" name="Rettangolo 25">
            <a:extLst>
              <a:ext uri="{FF2B5EF4-FFF2-40B4-BE49-F238E27FC236}">
                <a16:creationId xmlns:a16="http://schemas.microsoft.com/office/drawing/2014/main" id="{2EB19DEC-EF1C-B696-AC31-E111DD294019}"/>
              </a:ext>
            </a:extLst>
          </p:cNvPr>
          <p:cNvSpPr/>
          <p:nvPr/>
        </p:nvSpPr>
        <p:spPr>
          <a:xfrm>
            <a:off x="10794660" y="1146663"/>
            <a:ext cx="1150518" cy="1264312"/>
          </a:xfrm>
          <a:prstGeom prst="rect">
            <a:avLst/>
          </a:prstGeom>
          <a:noFill/>
          <a:ln w="25400"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50" name="Rettangolo 25">
            <a:extLst>
              <a:ext uri="{FF2B5EF4-FFF2-40B4-BE49-F238E27FC236}">
                <a16:creationId xmlns:a16="http://schemas.microsoft.com/office/drawing/2014/main" id="{2D937E33-231A-42E1-5D5F-1339541AFB1E}"/>
              </a:ext>
            </a:extLst>
          </p:cNvPr>
          <p:cNvSpPr/>
          <p:nvPr/>
        </p:nvSpPr>
        <p:spPr>
          <a:xfrm>
            <a:off x="6841605" y="1146663"/>
            <a:ext cx="1150518" cy="1264312"/>
          </a:xfrm>
          <a:prstGeom prst="rect">
            <a:avLst/>
          </a:prstGeom>
          <a:noFill/>
          <a:ln w="25400"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pic>
        <p:nvPicPr>
          <p:cNvPr id="62" name="Picture 61" descr="Graphical user interface, application&#10;&#10;Description automatically generated">
            <a:extLst>
              <a:ext uri="{FF2B5EF4-FFF2-40B4-BE49-F238E27FC236}">
                <a16:creationId xmlns:a16="http://schemas.microsoft.com/office/drawing/2014/main" id="{B7F5A1D0-944C-48C4-4994-2FBF2593B426}"/>
              </a:ext>
            </a:extLst>
          </p:cNvPr>
          <p:cNvPicPr>
            <a:picLocks noChangeAspect="1"/>
          </p:cNvPicPr>
          <p:nvPr/>
        </p:nvPicPr>
        <p:blipFill rotWithShape="1">
          <a:blip r:embed="rId5">
            <a:extLst>
              <a:ext uri="{28A0092B-C50C-407E-A947-70E740481C1C}">
                <a14:useLocalDpi xmlns:a14="http://schemas.microsoft.com/office/drawing/2010/main" val="0"/>
              </a:ext>
            </a:extLst>
          </a:blip>
          <a:srcRect l="7663" r="8785"/>
          <a:stretch/>
        </p:blipFill>
        <p:spPr>
          <a:xfrm>
            <a:off x="33285" y="2873815"/>
            <a:ext cx="12141056" cy="1922112"/>
          </a:xfrm>
          <a:prstGeom prst="rect">
            <a:avLst/>
          </a:prstGeom>
        </p:spPr>
      </p:pic>
      <p:cxnSp>
        <p:nvCxnSpPr>
          <p:cNvPr id="59" name="Straight Arrow Connector 58">
            <a:extLst>
              <a:ext uri="{FF2B5EF4-FFF2-40B4-BE49-F238E27FC236}">
                <a16:creationId xmlns:a16="http://schemas.microsoft.com/office/drawing/2014/main" id="{41F64866-A156-361C-F752-DA9E35324DBE}"/>
              </a:ext>
            </a:extLst>
          </p:cNvPr>
          <p:cNvCxnSpPr>
            <a:cxnSpLocks/>
          </p:cNvCxnSpPr>
          <p:nvPr/>
        </p:nvCxnSpPr>
        <p:spPr>
          <a:xfrm>
            <a:off x="1103356" y="2410975"/>
            <a:ext cx="855455" cy="687347"/>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64" name="Rettangolo 25">
            <a:extLst>
              <a:ext uri="{FF2B5EF4-FFF2-40B4-BE49-F238E27FC236}">
                <a16:creationId xmlns:a16="http://schemas.microsoft.com/office/drawing/2014/main" id="{EAF0CE97-40CD-16EA-9FDF-59CC8F134D45}"/>
              </a:ext>
            </a:extLst>
          </p:cNvPr>
          <p:cNvSpPr/>
          <p:nvPr/>
        </p:nvSpPr>
        <p:spPr>
          <a:xfrm>
            <a:off x="799366" y="3129023"/>
            <a:ext cx="2810237" cy="1264312"/>
          </a:xfrm>
          <a:prstGeom prst="rect">
            <a:avLst/>
          </a:prstGeom>
          <a:noFill/>
          <a:ln w="25400"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37" name="TextBox 5">
            <a:extLst>
              <a:ext uri="{FF2B5EF4-FFF2-40B4-BE49-F238E27FC236}">
                <a16:creationId xmlns:a16="http://schemas.microsoft.com/office/drawing/2014/main" id="{BB63AE17-4467-4725-2A73-EAE25D521628}"/>
              </a:ext>
            </a:extLst>
          </p:cNvPr>
          <p:cNvSpPr txBox="1"/>
          <p:nvPr/>
        </p:nvSpPr>
        <p:spPr>
          <a:xfrm>
            <a:off x="9509973" y="2817112"/>
            <a:ext cx="3688159" cy="243656"/>
          </a:xfrm>
          <a:prstGeom prst="rect">
            <a:avLst/>
          </a:prstGeom>
        </p:spPr>
        <p:txBody>
          <a:bodyPr lIns="0" tIns="0" rIns="0" bIns="0" rtlCol="0" anchor="t">
            <a:spAutoFit/>
          </a:bodyPr>
          <a:lstStyle/>
          <a:p>
            <a:pPr algn="ctr">
              <a:lnSpc>
                <a:spcPts val="1867"/>
              </a:lnSpc>
            </a:pPr>
            <a:r>
              <a:rPr lang="en-US" dirty="0">
                <a:solidFill>
                  <a:srgbClr val="000000"/>
                </a:solidFill>
                <a:latin typeface="Arialle"/>
              </a:rPr>
              <a:t>4 minutes</a:t>
            </a:r>
          </a:p>
        </p:txBody>
      </p:sp>
      <p:cxnSp>
        <p:nvCxnSpPr>
          <p:cNvPr id="67" name="Straight Arrow Connector 66">
            <a:extLst>
              <a:ext uri="{FF2B5EF4-FFF2-40B4-BE49-F238E27FC236}">
                <a16:creationId xmlns:a16="http://schemas.microsoft.com/office/drawing/2014/main" id="{AAB65358-EEDD-F0CF-EC6E-D5D2316CEC06}"/>
              </a:ext>
            </a:extLst>
          </p:cNvPr>
          <p:cNvCxnSpPr>
            <a:cxnSpLocks/>
          </p:cNvCxnSpPr>
          <p:nvPr/>
        </p:nvCxnSpPr>
        <p:spPr>
          <a:xfrm flipH="1">
            <a:off x="9509973" y="4430041"/>
            <a:ext cx="1578916" cy="738883"/>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2994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44"/>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2"/>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28"/>
                                        </p:tgtEl>
                                        <p:attrNameLst>
                                          <p:attrName>style.visibility</p:attrName>
                                        </p:attrNameLst>
                                      </p:cBhvr>
                                      <p:to>
                                        <p:strVal val="hidden"/>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45"/>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34"/>
                                        </p:tgtEl>
                                        <p:attrNameLst>
                                          <p:attrName>style.visibility</p:attrName>
                                        </p:attrNameLst>
                                      </p:cBhvr>
                                      <p:to>
                                        <p:strVal val="hidden"/>
                                      </p:to>
                                    </p:set>
                                  </p:childTnLst>
                                </p:cTn>
                              </p:par>
                            </p:childTnLst>
                          </p:cTn>
                        </p:par>
                        <p:par>
                          <p:cTn id="57" fill="hold">
                            <p:stCondLst>
                              <p:cond delay="0"/>
                            </p:stCondLst>
                            <p:childTnLst>
                              <p:par>
                                <p:cTn id="58" presetID="1" presetClass="entr" presetSubtype="0" fill="hold" nodeType="afterEffect">
                                  <p:stCondLst>
                                    <p:cond delay="0"/>
                                  </p:stCondLst>
                                  <p:childTnLst>
                                    <p:set>
                                      <p:cBhvr>
                                        <p:cTn id="59" dur="1" fill="hold">
                                          <p:stCondLst>
                                            <p:cond delay="0"/>
                                          </p:stCondLst>
                                        </p:cTn>
                                        <p:tgtEl>
                                          <p:spTgt spid="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46"/>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5"/>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31"/>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51"/>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55"/>
                                        </p:tgtEl>
                                        <p:attrNameLst>
                                          <p:attrName>style.visibility</p:attrName>
                                        </p:attrNameLst>
                                      </p:cBhvr>
                                      <p:to>
                                        <p:strVal val="hidden"/>
                                      </p:to>
                                    </p:set>
                                  </p:childTnLst>
                                </p:cTn>
                              </p:par>
                            </p:childTnLst>
                          </p:cTn>
                        </p:par>
                        <p:par>
                          <p:cTn id="76" fill="hold">
                            <p:stCondLst>
                              <p:cond delay="0"/>
                            </p:stCondLst>
                            <p:childTnLst>
                              <p:par>
                                <p:cTn id="77" presetID="1" presetClass="entr" presetSubtype="0" fill="hold" grpId="0" nodeType="afterEffect">
                                  <p:stCondLst>
                                    <p:cond delay="0"/>
                                  </p:stCondLst>
                                  <p:childTnLst>
                                    <p:set>
                                      <p:cBhvr>
                                        <p:cTn id="78" dur="1" fill="hold">
                                          <p:stCondLst>
                                            <p:cond delay="0"/>
                                          </p:stCondLst>
                                        </p:cTn>
                                        <p:tgtEl>
                                          <p:spTgt spid="50"/>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nodeType="afterEffect">
                                  <p:stCondLst>
                                    <p:cond delay="0"/>
                                  </p:stCondLst>
                                  <p:childTnLst>
                                    <p:set>
                                      <p:cBhvr>
                                        <p:cTn id="81" dur="1" fill="hold">
                                          <p:stCondLst>
                                            <p:cond delay="0"/>
                                          </p:stCondLst>
                                        </p:cTn>
                                        <p:tgtEl>
                                          <p:spTgt spid="23"/>
                                        </p:tgtEl>
                                        <p:attrNameLst>
                                          <p:attrName>style.visibility</p:attrName>
                                        </p:attrNameLst>
                                      </p:cBhvr>
                                      <p:to>
                                        <p:strVal val="visible"/>
                                      </p:to>
                                    </p:set>
                                  </p:childTnLst>
                                </p:cTn>
                              </p:par>
                            </p:childTnLst>
                          </p:cTn>
                        </p:par>
                        <p:par>
                          <p:cTn id="82" fill="hold">
                            <p:stCondLst>
                              <p:cond delay="0"/>
                            </p:stCondLst>
                            <p:childTnLst>
                              <p:par>
                                <p:cTn id="83" presetID="1" presetClass="entr" presetSubtype="0" fill="hold" grpId="0" nodeType="after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50"/>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3"/>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7"/>
                                        </p:tgtEl>
                                        <p:attrNameLst>
                                          <p:attrName>style.visibility</p:attrName>
                                        </p:attrNameLst>
                                      </p:cBhvr>
                                      <p:to>
                                        <p:strVal val="hidden"/>
                                      </p:to>
                                    </p:set>
                                  </p:childTnLst>
                                </p:cTn>
                              </p:par>
                            </p:childTnLst>
                          </p:cTn>
                        </p:par>
                        <p:par>
                          <p:cTn id="97" fill="hold">
                            <p:stCondLst>
                              <p:cond delay="0"/>
                            </p:stCondLst>
                            <p:childTnLst>
                              <p:par>
                                <p:cTn id="98" presetID="1" presetClass="entr" presetSubtype="0" fill="hold" grpId="0" nodeType="afterEffect">
                                  <p:stCondLst>
                                    <p:cond delay="0"/>
                                  </p:stCondLst>
                                  <p:childTnLst>
                                    <p:set>
                                      <p:cBhvr>
                                        <p:cTn id="99" dur="1" fill="hold">
                                          <p:stCondLst>
                                            <p:cond delay="0"/>
                                          </p:stCondLst>
                                        </p:cTn>
                                        <p:tgtEl>
                                          <p:spTgt spid="48"/>
                                        </p:tgtEl>
                                        <p:attrNameLst>
                                          <p:attrName>style.visibility</p:attrName>
                                        </p:attrNameLst>
                                      </p:cBhvr>
                                      <p:to>
                                        <p:strVal val="visible"/>
                                      </p:to>
                                    </p:set>
                                  </p:childTnLst>
                                </p:cTn>
                              </p:par>
                            </p:childTnLst>
                          </p:cTn>
                        </p:par>
                        <p:par>
                          <p:cTn id="100" fill="hold">
                            <p:stCondLst>
                              <p:cond delay="0"/>
                            </p:stCondLst>
                            <p:childTnLst>
                              <p:par>
                                <p:cTn id="101" presetID="1" presetClass="entr" presetSubtype="0" fill="hold" nodeType="afterEffect">
                                  <p:stCondLst>
                                    <p:cond delay="0"/>
                                  </p:stCondLst>
                                  <p:childTnLst>
                                    <p:set>
                                      <p:cBhvr>
                                        <p:cTn id="102" dur="1" fill="hold">
                                          <p:stCondLst>
                                            <p:cond delay="0"/>
                                          </p:stCondLst>
                                        </p:cTn>
                                        <p:tgtEl>
                                          <p:spTgt spid="29"/>
                                        </p:tgtEl>
                                        <p:attrNameLst>
                                          <p:attrName>style.visibility</p:attrName>
                                        </p:attrNameLst>
                                      </p:cBhvr>
                                      <p:to>
                                        <p:strVal val="visible"/>
                                      </p:to>
                                    </p:set>
                                  </p:childTnLst>
                                </p:cTn>
                              </p:par>
                            </p:childTnLst>
                          </p:cTn>
                        </p:par>
                        <p:par>
                          <p:cTn id="103" fill="hold">
                            <p:stCondLst>
                              <p:cond delay="0"/>
                            </p:stCondLst>
                            <p:childTnLst>
                              <p:par>
                                <p:cTn id="104" presetID="1" presetClass="entr" presetSubtype="0" fill="hold" grpId="0" nodeType="afterEffect">
                                  <p:stCondLst>
                                    <p:cond delay="0"/>
                                  </p:stCondLst>
                                  <p:childTnLst>
                                    <p:set>
                                      <p:cBhvr>
                                        <p:cTn id="105" dur="1" fill="hold">
                                          <p:stCondLst>
                                            <p:cond delay="0"/>
                                          </p:stCondLst>
                                        </p:cTn>
                                        <p:tgtEl>
                                          <p:spTgt spid="30"/>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30"/>
                                        </p:tgtEl>
                                        <p:attrNameLst>
                                          <p:attrName>style.visibility</p:attrName>
                                        </p:attrNameLst>
                                      </p:cBhvr>
                                      <p:to>
                                        <p:strVal val="hidden"/>
                                      </p:to>
                                    </p:set>
                                  </p:childTnLst>
                                </p:cTn>
                              </p:par>
                              <p:par>
                                <p:cTn id="110" presetID="1" presetClass="exit" presetSubtype="0" fill="hold" nodeType="withEffect">
                                  <p:stCondLst>
                                    <p:cond delay="0"/>
                                  </p:stCondLst>
                                  <p:childTnLst>
                                    <p:set>
                                      <p:cBhvr>
                                        <p:cTn id="111" dur="1" fill="hold">
                                          <p:stCondLst>
                                            <p:cond delay="0"/>
                                          </p:stCondLst>
                                        </p:cTn>
                                        <p:tgtEl>
                                          <p:spTgt spid="29"/>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48"/>
                                        </p:tgtEl>
                                        <p:attrNameLst>
                                          <p:attrName>style.visibility</p:attrName>
                                        </p:attrNameLst>
                                      </p:cBhvr>
                                      <p:to>
                                        <p:strVal val="hidden"/>
                                      </p:to>
                                    </p:set>
                                  </p:childTnLst>
                                </p:cTn>
                              </p:par>
                            </p:childTnLst>
                          </p:cTn>
                        </p:par>
                        <p:par>
                          <p:cTn id="114" fill="hold">
                            <p:stCondLst>
                              <p:cond delay="0"/>
                            </p:stCondLst>
                            <p:childTnLst>
                              <p:par>
                                <p:cTn id="115" presetID="1" presetClass="entr" presetSubtype="0" fill="hold" nodeType="afterEffect">
                                  <p:stCondLst>
                                    <p:cond delay="0"/>
                                  </p:stCondLst>
                                  <p:childTnLst>
                                    <p:set>
                                      <p:cBhvr>
                                        <p:cTn id="116" dur="1" fill="hold">
                                          <p:stCondLst>
                                            <p:cond delay="0"/>
                                          </p:stCondLst>
                                        </p:cTn>
                                        <p:tgtEl>
                                          <p:spTgt spid="35"/>
                                        </p:tgtEl>
                                        <p:attrNameLst>
                                          <p:attrName>style.visibility</p:attrName>
                                        </p:attrNameLst>
                                      </p:cBhvr>
                                      <p:to>
                                        <p:strVal val="visible"/>
                                      </p:to>
                                    </p:set>
                                  </p:childTnLst>
                                </p:cTn>
                              </p:par>
                            </p:childTnLst>
                          </p:cTn>
                        </p:par>
                        <p:par>
                          <p:cTn id="117" fill="hold">
                            <p:stCondLst>
                              <p:cond delay="0"/>
                            </p:stCondLst>
                            <p:childTnLst>
                              <p:par>
                                <p:cTn id="118" presetID="1" presetClass="entr" presetSubtype="0" fill="hold" grpId="0" nodeType="afterEffect">
                                  <p:stCondLst>
                                    <p:cond delay="0"/>
                                  </p:stCondLst>
                                  <p:childTnLst>
                                    <p:set>
                                      <p:cBhvr>
                                        <p:cTn id="119" dur="1" fill="hold">
                                          <p:stCondLst>
                                            <p:cond delay="0"/>
                                          </p:stCondLst>
                                        </p:cTn>
                                        <p:tgtEl>
                                          <p:spTgt spid="36"/>
                                        </p:tgtEl>
                                        <p:attrNameLst>
                                          <p:attrName>style.visibility</p:attrName>
                                        </p:attrNameLst>
                                      </p:cBhvr>
                                      <p:to>
                                        <p:strVal val="visible"/>
                                      </p:to>
                                    </p:set>
                                  </p:childTnLst>
                                </p:cTn>
                              </p:par>
                            </p:childTnLst>
                          </p:cTn>
                        </p:par>
                        <p:par>
                          <p:cTn id="120" fill="hold">
                            <p:stCondLst>
                              <p:cond delay="0"/>
                            </p:stCondLst>
                            <p:childTnLst>
                              <p:par>
                                <p:cTn id="121" presetID="1" presetClass="entr" presetSubtype="0" fill="hold" grpId="0" nodeType="afterEffect">
                                  <p:stCondLst>
                                    <p:cond delay="0"/>
                                  </p:stCondLst>
                                  <p:childTnLst>
                                    <p:set>
                                      <p:cBhvr>
                                        <p:cTn id="122" dur="1" fill="hold">
                                          <p:stCondLst>
                                            <p:cond delay="0"/>
                                          </p:stCondLst>
                                        </p:cTn>
                                        <p:tgtEl>
                                          <p:spTgt spid="4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47"/>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35"/>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36"/>
                                        </p:tgtEl>
                                        <p:attrNameLst>
                                          <p:attrName>style.visibility</p:attrName>
                                        </p:attrNameLst>
                                      </p:cBhvr>
                                      <p:to>
                                        <p:strVal val="hidden"/>
                                      </p:to>
                                    </p:set>
                                  </p:childTnLst>
                                </p:cTn>
                              </p:par>
                            </p:childTnLst>
                          </p:cTn>
                        </p:par>
                        <p:par>
                          <p:cTn id="131" fill="hold">
                            <p:stCondLst>
                              <p:cond delay="0"/>
                            </p:stCondLst>
                            <p:childTnLst>
                              <p:par>
                                <p:cTn id="132" presetID="1" presetClass="entr" presetSubtype="0" fill="hold" nodeType="afterEffect">
                                  <p:stCondLst>
                                    <p:cond delay="0"/>
                                  </p:stCondLst>
                                  <p:childTnLst>
                                    <p:set>
                                      <p:cBhvr>
                                        <p:cTn id="133" dur="1" fill="hold">
                                          <p:stCondLst>
                                            <p:cond delay="0"/>
                                          </p:stCondLst>
                                        </p:cTn>
                                        <p:tgtEl>
                                          <p:spTgt spid="32"/>
                                        </p:tgtEl>
                                        <p:attrNameLst>
                                          <p:attrName>style.visibility</p:attrName>
                                        </p:attrNameLst>
                                      </p:cBhvr>
                                      <p:to>
                                        <p:strVal val="visible"/>
                                      </p:to>
                                    </p:set>
                                  </p:childTnLst>
                                </p:cTn>
                              </p:par>
                            </p:childTnLst>
                          </p:cTn>
                        </p:par>
                        <p:par>
                          <p:cTn id="134" fill="hold">
                            <p:stCondLst>
                              <p:cond delay="0"/>
                            </p:stCondLst>
                            <p:childTnLst>
                              <p:par>
                                <p:cTn id="135" presetID="1" presetClass="entr" presetSubtype="0" fill="hold" grpId="0" nodeType="afterEffect">
                                  <p:stCondLst>
                                    <p:cond delay="0"/>
                                  </p:stCondLst>
                                  <p:childTnLst>
                                    <p:set>
                                      <p:cBhvr>
                                        <p:cTn id="136" dur="1" fill="hold">
                                          <p:stCondLst>
                                            <p:cond delay="0"/>
                                          </p:stCondLst>
                                        </p:cTn>
                                        <p:tgtEl>
                                          <p:spTgt spid="33"/>
                                        </p:tgtEl>
                                        <p:attrNameLst>
                                          <p:attrName>style.visibility</p:attrName>
                                        </p:attrNameLst>
                                      </p:cBhvr>
                                      <p:to>
                                        <p:strVal val="visible"/>
                                      </p:to>
                                    </p:set>
                                  </p:childTnLst>
                                </p:cTn>
                              </p:par>
                            </p:childTnLst>
                          </p:cTn>
                        </p:par>
                        <p:par>
                          <p:cTn id="137" fill="hold">
                            <p:stCondLst>
                              <p:cond delay="0"/>
                            </p:stCondLst>
                            <p:childTnLst>
                              <p:par>
                                <p:cTn id="138" presetID="1" presetClass="entr" presetSubtype="0" fill="hold" grpId="0" nodeType="afterEffect">
                                  <p:stCondLst>
                                    <p:cond delay="0"/>
                                  </p:stCondLst>
                                  <p:childTnLst>
                                    <p:set>
                                      <p:cBhvr>
                                        <p:cTn id="139" dur="1" fill="hold">
                                          <p:stCondLst>
                                            <p:cond delay="0"/>
                                          </p:stCondLst>
                                        </p:cTn>
                                        <p:tgtEl>
                                          <p:spTgt spid="49"/>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49"/>
                                        </p:tgtEl>
                                        <p:attrNameLst>
                                          <p:attrName>style.visibility</p:attrName>
                                        </p:attrNameLst>
                                      </p:cBhvr>
                                      <p:to>
                                        <p:strVal val="hidden"/>
                                      </p:to>
                                    </p:set>
                                  </p:childTnLst>
                                </p:cTn>
                              </p:par>
                              <p:par>
                                <p:cTn id="144" presetID="1" presetClass="exit" presetSubtype="0" fill="hold" nodeType="withEffect">
                                  <p:stCondLst>
                                    <p:cond delay="0"/>
                                  </p:stCondLst>
                                  <p:childTnLst>
                                    <p:set>
                                      <p:cBhvr>
                                        <p:cTn id="145" dur="1" fill="hold">
                                          <p:stCondLst>
                                            <p:cond delay="0"/>
                                          </p:stCondLst>
                                        </p:cTn>
                                        <p:tgtEl>
                                          <p:spTgt spid="32"/>
                                        </p:tgtEl>
                                        <p:attrNameLst>
                                          <p:attrName>style.visibility</p:attrName>
                                        </p:attrNameLst>
                                      </p:cBhvr>
                                      <p:to>
                                        <p:strVal val="hidden"/>
                                      </p:to>
                                    </p:set>
                                  </p:childTnLst>
                                </p:cTn>
                              </p:par>
                              <p:par>
                                <p:cTn id="146" presetID="1" presetClass="exit" presetSubtype="0" fill="hold" grpId="1" nodeType="withEffect">
                                  <p:stCondLst>
                                    <p:cond delay="0"/>
                                  </p:stCondLst>
                                  <p:childTnLst>
                                    <p:set>
                                      <p:cBhvr>
                                        <p:cTn id="147" dur="1" fill="hold">
                                          <p:stCondLst>
                                            <p:cond delay="0"/>
                                          </p:stCondLst>
                                        </p:cTn>
                                        <p:tgtEl>
                                          <p:spTgt spid="33"/>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56"/>
                                        </p:tgtEl>
                                        <p:attrNameLst>
                                          <p:attrName>style.visibility</p:attrName>
                                        </p:attrNameLst>
                                      </p:cBhvr>
                                      <p:to>
                                        <p:strVal val="hidden"/>
                                      </p:to>
                                    </p:set>
                                  </p:childTnLst>
                                </p:cTn>
                              </p:par>
                              <p:par>
                                <p:cTn id="150" presetID="1" presetClass="exit" presetSubtype="0" fill="hold" grpId="1" nodeType="withEffect">
                                  <p:stCondLst>
                                    <p:cond delay="0"/>
                                  </p:stCondLst>
                                  <p:childTnLst>
                                    <p:set>
                                      <p:cBhvr>
                                        <p:cTn id="151" dur="1" fill="hold">
                                          <p:stCondLst>
                                            <p:cond delay="0"/>
                                          </p:stCondLst>
                                        </p:cTn>
                                        <p:tgtEl>
                                          <p:spTgt spid="52"/>
                                        </p:tgtEl>
                                        <p:attrNameLst>
                                          <p:attrName>style.visibility</p:attrName>
                                        </p:attrNameLst>
                                      </p:cBhvr>
                                      <p:to>
                                        <p:strVal val="hidden"/>
                                      </p:to>
                                    </p:set>
                                  </p:childTnLst>
                                </p:cTn>
                              </p:par>
                            </p:childTnLst>
                          </p:cTn>
                        </p:par>
                        <p:par>
                          <p:cTn id="152" fill="hold">
                            <p:stCondLst>
                              <p:cond delay="0"/>
                            </p:stCondLst>
                            <p:childTnLst>
                              <p:par>
                                <p:cTn id="153" presetID="1" presetClass="entr" presetSubtype="0" fill="hold" grpId="0" nodeType="afterEffect">
                                  <p:stCondLst>
                                    <p:cond delay="0"/>
                                  </p:stCondLst>
                                  <p:childTnLst>
                                    <p:set>
                                      <p:cBhvr>
                                        <p:cTn id="154" dur="1" fill="hold">
                                          <p:stCondLst>
                                            <p:cond delay="0"/>
                                          </p:stCondLst>
                                        </p:cTn>
                                        <p:tgtEl>
                                          <p:spTgt spid="37"/>
                                        </p:tgtEl>
                                        <p:attrNameLst>
                                          <p:attrName>style.visibility</p:attrName>
                                        </p:attrNameLst>
                                      </p:cBhvr>
                                      <p:to>
                                        <p:strVal val="visible"/>
                                      </p:to>
                                    </p:set>
                                  </p:childTnLst>
                                </p:cTn>
                              </p:par>
                            </p:childTnLst>
                          </p:cTn>
                        </p:par>
                        <p:par>
                          <p:cTn id="155" fill="hold">
                            <p:stCondLst>
                              <p:cond delay="0"/>
                            </p:stCondLst>
                            <p:childTnLst>
                              <p:par>
                                <p:cTn id="156" presetID="1" presetClass="entr" presetSubtype="0" fill="hold" nodeType="afterEffect">
                                  <p:stCondLst>
                                    <p:cond delay="0"/>
                                  </p:stCondLst>
                                  <p:childTnLst>
                                    <p:set>
                                      <p:cBhvr>
                                        <p:cTn id="157" dur="1" fill="hold">
                                          <p:stCondLst>
                                            <p:cond delay="0"/>
                                          </p:stCondLst>
                                        </p:cTn>
                                        <p:tgtEl>
                                          <p:spTgt spid="62"/>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2" nodeType="clickEffect">
                                  <p:stCondLst>
                                    <p:cond delay="0"/>
                                  </p:stCondLst>
                                  <p:childTnLst>
                                    <p:set>
                                      <p:cBhvr>
                                        <p:cTn id="161" dur="1" fill="hold">
                                          <p:stCondLst>
                                            <p:cond delay="0"/>
                                          </p:stCondLst>
                                        </p:cTn>
                                        <p:tgtEl>
                                          <p:spTgt spid="26"/>
                                        </p:tgtEl>
                                        <p:attrNameLst>
                                          <p:attrName>style.visibility</p:attrName>
                                        </p:attrNameLst>
                                      </p:cBhvr>
                                      <p:to>
                                        <p:strVal val="visible"/>
                                      </p:to>
                                    </p:set>
                                  </p:childTnLst>
                                </p:cTn>
                              </p:par>
                              <p:par>
                                <p:cTn id="162" presetID="1" presetClass="entr" presetSubtype="0" fill="hold" nodeType="withEffect">
                                  <p:stCondLst>
                                    <p:cond delay="0"/>
                                  </p:stCondLst>
                                  <p:childTnLst>
                                    <p:set>
                                      <p:cBhvr>
                                        <p:cTn id="163" dur="1" fill="hold">
                                          <p:stCondLst>
                                            <p:cond delay="0"/>
                                          </p:stCondLst>
                                        </p:cTn>
                                        <p:tgtEl>
                                          <p:spTgt spid="59"/>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64"/>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0" presetClass="path" presetSubtype="0" accel="50000" fill="hold" grpId="1" nodeType="clickEffect">
                                  <p:stCondLst>
                                    <p:cond delay="0"/>
                                  </p:stCondLst>
                                  <p:childTnLst>
                                    <p:animMotion origin="layout" path="M 6.25E-7 3.7037E-7 L 0.69323 3.7037E-7 " pathEditMode="relative" rAng="0" ptsTypes="AA">
                                      <p:cBhvr>
                                        <p:cTn id="171" dur="7000" fill="hold"/>
                                        <p:tgtEl>
                                          <p:spTgt spid="64"/>
                                        </p:tgtEl>
                                        <p:attrNameLst>
                                          <p:attrName>ppt_x</p:attrName>
                                          <p:attrName>ppt_y</p:attrName>
                                        </p:attrNameLst>
                                      </p:cBhvr>
                                      <p:rCtr x="34661" y="0"/>
                                    </p:animMotion>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nodeType="clickEffect">
                                  <p:stCondLst>
                                    <p:cond delay="0"/>
                                  </p:stCondLst>
                                  <p:childTnLst>
                                    <p:set>
                                      <p:cBhvr>
                                        <p:cTn id="175" dur="1" fill="hold">
                                          <p:stCondLst>
                                            <p:cond delay="0"/>
                                          </p:stCondLst>
                                        </p:cTn>
                                        <p:tgtEl>
                                          <p:spTgt spid="67"/>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38"/>
                                        </p:tgtEl>
                                        <p:attrNameLst>
                                          <p:attrName>style.visibility</p:attrName>
                                        </p:attrNameLst>
                                      </p:cBhvr>
                                      <p:to>
                                        <p:strVal val="visible"/>
                                      </p:to>
                                    </p:set>
                                  </p:childTnLst>
                                </p:cTn>
                              </p:par>
                              <p:par>
                                <p:cTn id="180" presetID="1" presetClass="entr" presetSubtype="0" fill="hold" nodeType="withEffect">
                                  <p:stCondLst>
                                    <p:cond delay="0"/>
                                  </p:stCondLst>
                                  <p:childTnLst>
                                    <p:set>
                                      <p:cBhvr>
                                        <p:cTn id="181" dur="1" fill="hold">
                                          <p:stCondLst>
                                            <p:cond delay="0"/>
                                          </p:stCondLst>
                                        </p:cTn>
                                        <p:tgtEl>
                                          <p:spTgt spid="66"/>
                                        </p:tgtEl>
                                        <p:attrNameLst>
                                          <p:attrName>style.visibility</p:attrName>
                                        </p:attrNameLst>
                                      </p:cBhvr>
                                      <p:to>
                                        <p:strVal val="visible"/>
                                      </p:to>
                                    </p:set>
                                  </p:childTnLst>
                                </p:cTn>
                              </p:par>
                              <p:par>
                                <p:cTn id="182" presetID="1" presetClass="entr" presetSubtype="0" fill="hold" grpId="0" nodeType="withEffect">
                                  <p:stCondLst>
                                    <p:cond delay="0"/>
                                  </p:stCondLst>
                                  <p:childTnLst>
                                    <p:set>
                                      <p:cBhvr>
                                        <p:cTn id="18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p:bldP spid="25" grpId="1"/>
      <p:bldP spid="27" grpId="0"/>
      <p:bldP spid="27" grpId="1"/>
      <p:bldP spid="28" grpId="0"/>
      <p:bldP spid="28" grpId="1"/>
      <p:bldP spid="30" grpId="0"/>
      <p:bldP spid="30" grpId="1"/>
      <p:bldP spid="33" grpId="0"/>
      <p:bldP spid="33" grpId="1"/>
      <p:bldP spid="34" grpId="0"/>
      <p:bldP spid="34" grpId="1"/>
      <p:bldP spid="36" grpId="0"/>
      <p:bldP spid="36" grpId="1"/>
      <p:bldP spid="51" grpId="0"/>
      <p:bldP spid="51" grpId="1"/>
      <p:bldP spid="52" grpId="0"/>
      <p:bldP spid="52" grpId="1"/>
      <p:bldP spid="26" grpId="0" animBg="1"/>
      <p:bldP spid="26" grpId="1" animBg="1"/>
      <p:bldP spid="26" grpId="2" animBg="1"/>
      <p:bldP spid="38" grpId="0"/>
      <p:bldP spid="31" grpId="0"/>
      <p:bldP spid="31" grpId="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64" grpId="0" animBg="1"/>
      <p:bldP spid="64" grpId="1" animBg="1"/>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81227-BEF6-FBB5-37C9-322E47C60370}"/>
              </a:ext>
            </a:extLst>
          </p:cNvPr>
          <p:cNvSpPr>
            <a:spLocks noGrp="1"/>
          </p:cNvSpPr>
          <p:nvPr>
            <p:ph idx="14"/>
          </p:nvPr>
        </p:nvSpPr>
        <p:spPr/>
        <p:txBody>
          <a:bodyPr/>
          <a:lstStyle/>
          <a:p>
            <a:pPr marL="457200" lvl="1" indent="-457200">
              <a:spcBef>
                <a:spcPts val="1000"/>
              </a:spcBef>
              <a:buFont typeface="Arial" panose="020B0604020202020204" pitchFamily="34" charset="0"/>
              <a:buChar char="•"/>
            </a:pPr>
            <a:r>
              <a:rPr lang="en-GB" dirty="0"/>
              <a:t>Insert criteria to exclude channel  </a:t>
            </a:r>
          </a:p>
          <a:p>
            <a:pPr marL="457200" lvl="1" indent="-457200">
              <a:spcBef>
                <a:spcPts val="1000"/>
              </a:spcBef>
              <a:buFont typeface="Arial" panose="020B0604020202020204" pitchFamily="34" charset="0"/>
              <a:buChar char="•"/>
            </a:pPr>
            <a:r>
              <a:rPr lang="en-GB" dirty="0"/>
              <a:t>Metrics that give a percentage of confidence to assert that are good channels to estimate a breath rate</a:t>
            </a:r>
          </a:p>
          <a:p>
            <a:pPr marL="457200" lvl="1" indent="-457200">
              <a:spcBef>
                <a:spcPts val="1000"/>
              </a:spcBef>
              <a:buFont typeface="Arial" panose="020B0604020202020204" pitchFamily="34" charset="0"/>
              <a:buChar char="•"/>
            </a:pPr>
            <a:r>
              <a:rPr lang="en-GB" dirty="0"/>
              <a:t>Use the mean of the estimated number of breaths per minute coming from the best channels (confidence over 90%) to calculate our respiratory rate per minute</a:t>
            </a:r>
          </a:p>
        </p:txBody>
      </p:sp>
      <p:sp>
        <p:nvSpPr>
          <p:cNvPr id="10" name="Title 9">
            <a:extLst>
              <a:ext uri="{FF2B5EF4-FFF2-40B4-BE49-F238E27FC236}">
                <a16:creationId xmlns:a16="http://schemas.microsoft.com/office/drawing/2014/main" id="{671EBC3F-64B0-86C8-1D63-FD74E6631BD9}"/>
              </a:ext>
            </a:extLst>
          </p:cNvPr>
          <p:cNvSpPr>
            <a:spLocks noGrp="1"/>
          </p:cNvSpPr>
          <p:nvPr>
            <p:ph type="title"/>
          </p:nvPr>
        </p:nvSpPr>
        <p:spPr/>
        <p:txBody>
          <a:bodyPr/>
          <a:lstStyle/>
          <a:p>
            <a:r>
              <a:rPr lang="en-GB" sz="3600" dirty="0">
                <a:solidFill>
                  <a:prstClr val="black"/>
                </a:solidFill>
                <a:latin typeface="Arial"/>
              </a:rPr>
              <a:t> </a:t>
            </a:r>
            <a:r>
              <a:rPr lang="en-GB" sz="3600" dirty="0"/>
              <a:t>Data Analysis: </a:t>
            </a:r>
            <a:r>
              <a:rPr lang="en-GB" sz="3600" dirty="0">
                <a:solidFill>
                  <a:prstClr val="black"/>
                </a:solidFill>
                <a:latin typeface="Arial"/>
              </a:rPr>
              <a:t>Confidence Metrics</a:t>
            </a:r>
            <a:endParaRPr lang="en-US" dirty="0"/>
          </a:p>
        </p:txBody>
      </p:sp>
      <p:sp>
        <p:nvSpPr>
          <p:cNvPr id="6" name="Segnaposto numero diapositiva 5">
            <a:extLst>
              <a:ext uri="{FF2B5EF4-FFF2-40B4-BE49-F238E27FC236}">
                <a16:creationId xmlns:a16="http://schemas.microsoft.com/office/drawing/2014/main" id="{4C524F1D-7C1B-93E8-717A-2B8B171DACC2}"/>
              </a:ext>
            </a:extLst>
          </p:cNvPr>
          <p:cNvSpPr>
            <a:spLocks noGrp="1"/>
          </p:cNvSpPr>
          <p:nvPr>
            <p:ph type="sldNum" sz="quarter" idx="4"/>
          </p:nvPr>
        </p:nvSpPr>
        <p:spPr/>
        <p:txBody>
          <a:bodyPr/>
          <a:lstStyle/>
          <a:p>
            <a:fld id="{5ACA52AF-F19D-405C-AD5F-7D94B96A5CC3}" type="slidenum">
              <a:rPr lang="de-CH" noProof="0" smtClean="0"/>
              <a:t>19</a:t>
            </a:fld>
            <a:endParaRPr lang="de-CH" noProof="0" dirty="0"/>
          </a:p>
        </p:txBody>
      </p:sp>
      <p:pic>
        <p:nvPicPr>
          <p:cNvPr id="5" name="Segnaposto contenuto 5" descr="Immagine che contiene testo, kit da pronto soccorso&#10;&#10;Descrizione generata automaticamente">
            <a:extLst>
              <a:ext uri="{FF2B5EF4-FFF2-40B4-BE49-F238E27FC236}">
                <a16:creationId xmlns:a16="http://schemas.microsoft.com/office/drawing/2014/main" id="{C5EC4ECB-8FC0-07E7-4CA9-9C33DB97FEEA}"/>
              </a:ext>
            </a:extLst>
          </p:cNvPr>
          <p:cNvPicPr>
            <a:picLocks noGrp="1" noChangeAspect="1"/>
          </p:cNvPicPr>
          <p:nvPr>
            <p:ph type="pic" sz="quarter" idx="13"/>
          </p:nvPr>
        </p:nvPicPr>
        <p:blipFill rotWithShape="1">
          <a:blip r:embed="rId3"/>
          <a:srcRect l="12422" t="7233" r="4837" b="10502"/>
          <a:stretch/>
        </p:blipFill>
        <p:spPr>
          <a:xfrm>
            <a:off x="7447034" y="1071567"/>
            <a:ext cx="3500393" cy="5271247"/>
          </a:xfrm>
        </p:spPr>
      </p:pic>
      <p:sp>
        <p:nvSpPr>
          <p:cNvPr id="7" name="TextBox 6">
            <a:extLst>
              <a:ext uri="{FF2B5EF4-FFF2-40B4-BE49-F238E27FC236}">
                <a16:creationId xmlns:a16="http://schemas.microsoft.com/office/drawing/2014/main" id="{C41E1B46-4C4F-C17F-5105-B838B783AE2E}"/>
              </a:ext>
            </a:extLst>
          </p:cNvPr>
          <p:cNvSpPr txBox="1"/>
          <p:nvPr/>
        </p:nvSpPr>
        <p:spPr>
          <a:xfrm>
            <a:off x="7642776" y="6322667"/>
            <a:ext cx="3108907" cy="307777"/>
          </a:xfrm>
          <a:prstGeom prst="rect">
            <a:avLst/>
          </a:prstGeom>
          <a:noFill/>
        </p:spPr>
        <p:txBody>
          <a:bodyPr wrap="square" rtlCol="0">
            <a:spAutoFit/>
          </a:bodyPr>
          <a:lstStyle/>
          <a:p>
            <a:pPr algn="ctr"/>
            <a:r>
              <a:rPr lang="en-US" sz="1400" dirty="0"/>
              <a:t>Active channels in the mattress</a:t>
            </a:r>
            <a:endParaRPr lang="en-US" sz="1400" baseline="30000" dirty="0"/>
          </a:p>
        </p:txBody>
      </p:sp>
    </p:spTree>
    <p:extLst>
      <p:ext uri="{BB962C8B-B14F-4D97-AF65-F5344CB8AC3E}">
        <p14:creationId xmlns:p14="http://schemas.microsoft.com/office/powerpoint/2010/main" val="2754423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248CCF4E-5F9C-674E-6F7C-F02508FD20B8}"/>
              </a:ext>
            </a:extLst>
          </p:cNvPr>
          <p:cNvSpPr>
            <a:spLocks noGrp="1"/>
          </p:cNvSpPr>
          <p:nvPr>
            <p:ph type="title"/>
          </p:nvPr>
        </p:nvSpPr>
        <p:spPr/>
        <p:txBody>
          <a:bodyPr/>
          <a:lstStyle/>
          <a:p>
            <a:r>
              <a:rPr lang="en-US" dirty="0"/>
              <a:t>Overview</a:t>
            </a:r>
            <a:endParaRPr lang="en-GB" dirty="0"/>
          </a:p>
        </p:txBody>
      </p:sp>
      <p:sp>
        <p:nvSpPr>
          <p:cNvPr id="6" name="Segnaposto contenuto 5">
            <a:extLst>
              <a:ext uri="{FF2B5EF4-FFF2-40B4-BE49-F238E27FC236}">
                <a16:creationId xmlns:a16="http://schemas.microsoft.com/office/drawing/2014/main" id="{FD9E51D7-C13B-8F2F-F079-F6F6DB7BDDFA}"/>
              </a:ext>
            </a:extLst>
          </p:cNvPr>
          <p:cNvSpPr>
            <a:spLocks noGrp="1"/>
          </p:cNvSpPr>
          <p:nvPr>
            <p:ph idx="1"/>
          </p:nvPr>
        </p:nvSpPr>
        <p:spPr>
          <a:xfrm>
            <a:off x="2874659" y="1192560"/>
            <a:ext cx="4643999" cy="4084074"/>
          </a:xfrm>
        </p:spPr>
        <p:txBody>
          <a:bodyPr numCol="1" anchor="ctr"/>
          <a:lstStyle/>
          <a:p>
            <a:pPr marL="0" indent="0">
              <a:lnSpc>
                <a:spcPct val="300000"/>
              </a:lnSpc>
              <a:buNone/>
            </a:pPr>
            <a:r>
              <a:rPr lang="en-GB" sz="2800" dirty="0">
                <a:latin typeface="+mj-lt"/>
              </a:rPr>
              <a:t>Introduction</a:t>
            </a:r>
          </a:p>
          <a:p>
            <a:pPr marL="0" indent="0">
              <a:lnSpc>
                <a:spcPct val="300000"/>
              </a:lnSpc>
              <a:buNone/>
            </a:pPr>
            <a:r>
              <a:rPr lang="en-GB" sz="2800" b="0" dirty="0">
                <a:solidFill>
                  <a:schemeClr val="bg2">
                    <a:lumMod val="50000"/>
                  </a:schemeClr>
                </a:solidFill>
                <a:latin typeface="+mj-lt"/>
              </a:rPr>
              <a:t>Methods</a:t>
            </a:r>
          </a:p>
          <a:p>
            <a:pPr marL="0" indent="0">
              <a:lnSpc>
                <a:spcPct val="300000"/>
              </a:lnSpc>
              <a:buNone/>
            </a:pPr>
            <a:r>
              <a:rPr lang="en-GB" sz="2800" b="0" dirty="0">
                <a:solidFill>
                  <a:schemeClr val="bg2">
                    <a:lumMod val="50000"/>
                  </a:schemeClr>
                </a:solidFill>
                <a:latin typeface="+mj-lt"/>
              </a:rPr>
              <a:t>Data Analysis</a:t>
            </a:r>
          </a:p>
        </p:txBody>
      </p:sp>
      <p:sp>
        <p:nvSpPr>
          <p:cNvPr id="4" name="Segnaposto numero diapositiva 3">
            <a:extLst>
              <a:ext uri="{FF2B5EF4-FFF2-40B4-BE49-F238E27FC236}">
                <a16:creationId xmlns:a16="http://schemas.microsoft.com/office/drawing/2014/main" id="{CCBBF9EA-2B0D-44D8-1B96-20EA304CA8FE}"/>
              </a:ext>
            </a:extLst>
          </p:cNvPr>
          <p:cNvSpPr>
            <a:spLocks noGrp="1"/>
          </p:cNvSpPr>
          <p:nvPr>
            <p:ph type="sldNum" sz="quarter" idx="12"/>
          </p:nvPr>
        </p:nvSpPr>
        <p:spPr/>
        <p:txBody>
          <a:bodyPr/>
          <a:lstStyle/>
          <a:p>
            <a:fld id="{B6F15528-21DE-4FAA-801E-634DDDAF4B2B}" type="slidenum">
              <a:rPr lang="en-US" smtClean="0"/>
              <a:pPr/>
              <a:t>2</a:t>
            </a:fld>
            <a:endParaRPr lang="en-US" dirty="0"/>
          </a:p>
        </p:txBody>
      </p:sp>
      <p:pic>
        <p:nvPicPr>
          <p:cNvPr id="14" name="Elemento grafico 13" descr="Intelligenza artificiale contorno">
            <a:extLst>
              <a:ext uri="{FF2B5EF4-FFF2-40B4-BE49-F238E27FC236}">
                <a16:creationId xmlns:a16="http://schemas.microsoft.com/office/drawing/2014/main" id="{8F9EA34C-5042-8478-E1D5-D395F80A91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7278" y="4497597"/>
            <a:ext cx="914400" cy="914400"/>
          </a:xfrm>
          <a:prstGeom prst="rect">
            <a:avLst/>
          </a:prstGeom>
        </p:spPr>
      </p:pic>
      <p:pic>
        <p:nvPicPr>
          <p:cNvPr id="18" name="Elemento grafico 17" descr="Lampadina fluorescente contorno">
            <a:extLst>
              <a:ext uri="{FF2B5EF4-FFF2-40B4-BE49-F238E27FC236}">
                <a16:creationId xmlns:a16="http://schemas.microsoft.com/office/drawing/2014/main" id="{A1D421DE-A36B-50B0-8DDF-194D387AAA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4481" y="1651905"/>
            <a:ext cx="914400" cy="914400"/>
          </a:xfrm>
          <a:prstGeom prst="rect">
            <a:avLst/>
          </a:prstGeom>
        </p:spPr>
      </p:pic>
      <p:sp>
        <p:nvSpPr>
          <p:cNvPr id="20" name="CasellaDiTesto 19">
            <a:extLst>
              <a:ext uri="{FF2B5EF4-FFF2-40B4-BE49-F238E27FC236}">
                <a16:creationId xmlns:a16="http://schemas.microsoft.com/office/drawing/2014/main" id="{5EB9AC13-D09A-AA59-24BD-A1FC05F4FFA0}"/>
              </a:ext>
            </a:extLst>
          </p:cNvPr>
          <p:cNvSpPr txBox="1"/>
          <p:nvPr/>
        </p:nvSpPr>
        <p:spPr>
          <a:xfrm>
            <a:off x="7574436" y="1465707"/>
            <a:ext cx="2820257" cy="2436180"/>
          </a:xfrm>
          <a:prstGeom prst="rect">
            <a:avLst/>
          </a:prstGeom>
          <a:noFill/>
        </p:spPr>
        <p:txBody>
          <a:bodyPr wrap="square">
            <a:spAutoFit/>
          </a:bodyPr>
          <a:lstStyle/>
          <a:p>
            <a:pPr marL="0" indent="0">
              <a:lnSpc>
                <a:spcPct val="300000"/>
              </a:lnSpc>
              <a:buNone/>
            </a:pPr>
            <a:r>
              <a:rPr lang="en-GB" sz="2800" dirty="0">
                <a:solidFill>
                  <a:schemeClr val="bg2">
                    <a:lumMod val="50000"/>
                  </a:schemeClr>
                </a:solidFill>
              </a:rPr>
              <a:t>Result</a:t>
            </a:r>
          </a:p>
          <a:p>
            <a:pPr marL="0" indent="0">
              <a:lnSpc>
                <a:spcPct val="300000"/>
              </a:lnSpc>
              <a:buNone/>
            </a:pPr>
            <a:r>
              <a:rPr lang="en-GB" sz="2800" dirty="0">
                <a:solidFill>
                  <a:schemeClr val="bg2">
                    <a:lumMod val="50000"/>
                  </a:schemeClr>
                </a:solidFill>
              </a:rPr>
              <a:t>Conclusion</a:t>
            </a:r>
          </a:p>
        </p:txBody>
      </p:sp>
      <p:pic>
        <p:nvPicPr>
          <p:cNvPr id="22" name="Elemento grafico 21" descr="Internet delle cose contorno">
            <a:extLst>
              <a:ext uri="{FF2B5EF4-FFF2-40B4-BE49-F238E27FC236}">
                <a16:creationId xmlns:a16="http://schemas.microsoft.com/office/drawing/2014/main" id="{124F852C-6790-FA3C-A162-51FF02E032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75073" y="3057859"/>
            <a:ext cx="846605" cy="846605"/>
          </a:xfrm>
          <a:prstGeom prst="rect">
            <a:avLst/>
          </a:prstGeom>
        </p:spPr>
      </p:pic>
      <p:pic>
        <p:nvPicPr>
          <p:cNvPr id="24" name="Elemento grafico 23" descr="Collegato/non collegato contorno">
            <a:extLst>
              <a:ext uri="{FF2B5EF4-FFF2-40B4-BE49-F238E27FC236}">
                <a16:creationId xmlns:a16="http://schemas.microsoft.com/office/drawing/2014/main" id="{C9A979B8-0AF2-B9C8-4075-3E1EF4B3CE1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60037" y="3082571"/>
            <a:ext cx="914399" cy="914399"/>
          </a:xfrm>
          <a:prstGeom prst="rect">
            <a:avLst/>
          </a:prstGeom>
        </p:spPr>
      </p:pic>
      <p:pic>
        <p:nvPicPr>
          <p:cNvPr id="26" name="Elemento grafico 25" descr="Disco contorno">
            <a:extLst>
              <a:ext uri="{FF2B5EF4-FFF2-40B4-BE49-F238E27FC236}">
                <a16:creationId xmlns:a16="http://schemas.microsoft.com/office/drawing/2014/main" id="{BB093007-60C0-6D25-3A9E-F1647F6D229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60036" y="1857025"/>
            <a:ext cx="914400" cy="914400"/>
          </a:xfrm>
          <a:prstGeom prst="rect">
            <a:avLst/>
          </a:prstGeom>
        </p:spPr>
      </p:pic>
    </p:spTree>
    <p:extLst>
      <p:ext uri="{BB962C8B-B14F-4D97-AF65-F5344CB8AC3E}">
        <p14:creationId xmlns:p14="http://schemas.microsoft.com/office/powerpoint/2010/main" val="4005982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71EBC3F-64B0-86C8-1D63-FD74E6631BD9}"/>
              </a:ext>
            </a:extLst>
          </p:cNvPr>
          <p:cNvSpPr>
            <a:spLocks noGrp="1"/>
          </p:cNvSpPr>
          <p:nvPr>
            <p:ph type="title"/>
          </p:nvPr>
        </p:nvSpPr>
        <p:spPr/>
        <p:txBody>
          <a:bodyPr/>
          <a:lstStyle/>
          <a:p>
            <a:r>
              <a:rPr lang="en-GB" sz="3600" dirty="0">
                <a:solidFill>
                  <a:prstClr val="black"/>
                </a:solidFill>
                <a:latin typeface="Arial"/>
              </a:rPr>
              <a:t> </a:t>
            </a:r>
            <a:r>
              <a:rPr lang="en-GB" sz="3600" dirty="0"/>
              <a:t>Data Analysis: </a:t>
            </a:r>
            <a:r>
              <a:rPr lang="en-GB" sz="3600" dirty="0">
                <a:solidFill>
                  <a:prstClr val="black"/>
                </a:solidFill>
                <a:latin typeface="Arial"/>
              </a:rPr>
              <a:t>Confidence Metrics</a:t>
            </a:r>
            <a:endParaRPr lang="en-US" dirty="0"/>
          </a:p>
        </p:txBody>
      </p:sp>
      <p:sp>
        <p:nvSpPr>
          <p:cNvPr id="3" name="Segnaposto contenuto 2">
            <a:extLst>
              <a:ext uri="{FF2B5EF4-FFF2-40B4-BE49-F238E27FC236}">
                <a16:creationId xmlns:a16="http://schemas.microsoft.com/office/drawing/2014/main" id="{37681227-BEF6-FBB5-37C9-322E47C60370}"/>
              </a:ext>
            </a:extLst>
          </p:cNvPr>
          <p:cNvSpPr>
            <a:spLocks noGrp="1"/>
          </p:cNvSpPr>
          <p:nvPr>
            <p:ph idx="4294967295"/>
          </p:nvPr>
        </p:nvSpPr>
        <p:spPr>
          <a:xfrm>
            <a:off x="852897" y="1401841"/>
            <a:ext cx="10728325" cy="369888"/>
          </a:xfrm>
        </p:spPr>
        <p:txBody>
          <a:bodyPr/>
          <a:lstStyle/>
          <a:p>
            <a:pPr algn="just"/>
            <a:r>
              <a:rPr lang="en-GB" sz="2400" b="0" dirty="0"/>
              <a:t>Exclude all the channels with stationary signals</a:t>
            </a:r>
          </a:p>
        </p:txBody>
      </p:sp>
      <p:sp>
        <p:nvSpPr>
          <p:cNvPr id="6" name="Segnaposto numero diapositiva 5">
            <a:extLst>
              <a:ext uri="{FF2B5EF4-FFF2-40B4-BE49-F238E27FC236}">
                <a16:creationId xmlns:a16="http://schemas.microsoft.com/office/drawing/2014/main" id="{4C524F1D-7C1B-93E8-717A-2B8B171DACC2}"/>
              </a:ext>
            </a:extLst>
          </p:cNvPr>
          <p:cNvSpPr>
            <a:spLocks noGrp="1"/>
          </p:cNvSpPr>
          <p:nvPr>
            <p:ph type="sldNum" sz="quarter" idx="12"/>
          </p:nvPr>
        </p:nvSpPr>
        <p:spPr/>
        <p:txBody>
          <a:bodyPr/>
          <a:lstStyle/>
          <a:p>
            <a:fld id="{5ACA52AF-F19D-405C-AD5F-7D94B96A5CC3}" type="slidenum">
              <a:rPr lang="de-CH" noProof="0" smtClean="0"/>
              <a:t>20</a:t>
            </a:fld>
            <a:endParaRPr lang="de-CH" noProof="0" dirty="0"/>
          </a:p>
        </p:txBody>
      </p:sp>
      <p:pic>
        <p:nvPicPr>
          <p:cNvPr id="8" name="Picture 7" descr="Chart&#10;&#10;Description automatically generated with medium confidence">
            <a:extLst>
              <a:ext uri="{FF2B5EF4-FFF2-40B4-BE49-F238E27FC236}">
                <a16:creationId xmlns:a16="http://schemas.microsoft.com/office/drawing/2014/main" id="{03670C29-C328-E11B-2603-E588511D72F0}"/>
              </a:ext>
            </a:extLst>
          </p:cNvPr>
          <p:cNvPicPr>
            <a:picLocks noChangeAspect="1"/>
          </p:cNvPicPr>
          <p:nvPr/>
        </p:nvPicPr>
        <p:blipFill rotWithShape="1">
          <a:blip r:embed="rId3">
            <a:extLst>
              <a:ext uri="{28A0092B-C50C-407E-A947-70E740481C1C}">
                <a14:useLocalDpi xmlns:a14="http://schemas.microsoft.com/office/drawing/2010/main" val="0"/>
              </a:ext>
            </a:extLst>
          </a:blip>
          <a:srcRect l="7748" r="8607"/>
          <a:stretch/>
        </p:blipFill>
        <p:spPr>
          <a:xfrm>
            <a:off x="517637" y="2823854"/>
            <a:ext cx="11156724" cy="2646465"/>
          </a:xfrm>
          <a:prstGeom prst="rect">
            <a:avLst/>
          </a:prstGeom>
        </p:spPr>
      </p:pic>
    </p:spTree>
    <p:extLst>
      <p:ext uri="{BB962C8B-B14F-4D97-AF65-F5344CB8AC3E}">
        <p14:creationId xmlns:p14="http://schemas.microsoft.com/office/powerpoint/2010/main" val="3785993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71EBC3F-64B0-86C8-1D63-FD74E6631BD9}"/>
              </a:ext>
            </a:extLst>
          </p:cNvPr>
          <p:cNvSpPr>
            <a:spLocks noGrp="1"/>
          </p:cNvSpPr>
          <p:nvPr>
            <p:ph type="title"/>
          </p:nvPr>
        </p:nvSpPr>
        <p:spPr/>
        <p:txBody>
          <a:bodyPr/>
          <a:lstStyle/>
          <a:p>
            <a:r>
              <a:rPr lang="en-GB" sz="3600" dirty="0">
                <a:solidFill>
                  <a:prstClr val="black"/>
                </a:solidFill>
                <a:latin typeface="Arial"/>
              </a:rPr>
              <a:t> </a:t>
            </a:r>
            <a:r>
              <a:rPr lang="en-GB" sz="3600" dirty="0"/>
              <a:t>Data Analysis: </a:t>
            </a:r>
            <a:r>
              <a:rPr lang="en-GB" sz="3600" dirty="0">
                <a:solidFill>
                  <a:prstClr val="black"/>
                </a:solidFill>
                <a:latin typeface="Arial"/>
              </a:rPr>
              <a:t>Confidence Metrics</a:t>
            </a:r>
            <a:endParaRPr lang="en-US" dirty="0"/>
          </a:p>
        </p:txBody>
      </p:sp>
      <p:sp>
        <p:nvSpPr>
          <p:cNvPr id="6" name="Segnaposto numero diapositiva 5">
            <a:extLst>
              <a:ext uri="{FF2B5EF4-FFF2-40B4-BE49-F238E27FC236}">
                <a16:creationId xmlns:a16="http://schemas.microsoft.com/office/drawing/2014/main" id="{4C524F1D-7C1B-93E8-717A-2B8B171DACC2}"/>
              </a:ext>
            </a:extLst>
          </p:cNvPr>
          <p:cNvSpPr>
            <a:spLocks noGrp="1"/>
          </p:cNvSpPr>
          <p:nvPr>
            <p:ph type="sldNum" sz="quarter" idx="12"/>
          </p:nvPr>
        </p:nvSpPr>
        <p:spPr/>
        <p:txBody>
          <a:bodyPr/>
          <a:lstStyle/>
          <a:p>
            <a:fld id="{5ACA52AF-F19D-405C-AD5F-7D94B96A5CC3}" type="slidenum">
              <a:rPr lang="de-CH" noProof="0" smtClean="0"/>
              <a:t>21</a:t>
            </a:fld>
            <a:endParaRPr lang="de-CH" noProof="0" dirty="0"/>
          </a:p>
        </p:txBody>
      </p:sp>
      <p:pic>
        <p:nvPicPr>
          <p:cNvPr id="2" name="Picture 1" descr="Diagram&#10;&#10;Description automatically generated with medium confidence">
            <a:extLst>
              <a:ext uri="{FF2B5EF4-FFF2-40B4-BE49-F238E27FC236}">
                <a16:creationId xmlns:a16="http://schemas.microsoft.com/office/drawing/2014/main" id="{05D28E21-7660-5D4A-8A94-970D6FC38FE9}"/>
              </a:ext>
            </a:extLst>
          </p:cNvPr>
          <p:cNvPicPr>
            <a:picLocks noChangeAspect="1"/>
          </p:cNvPicPr>
          <p:nvPr/>
        </p:nvPicPr>
        <p:blipFill rotWithShape="1">
          <a:blip r:embed="rId3">
            <a:extLst>
              <a:ext uri="{28A0092B-C50C-407E-A947-70E740481C1C}">
                <a14:useLocalDpi xmlns:a14="http://schemas.microsoft.com/office/drawing/2010/main" val="0"/>
              </a:ext>
            </a:extLst>
          </a:blip>
          <a:srcRect l="7748" r="8607"/>
          <a:stretch/>
        </p:blipFill>
        <p:spPr>
          <a:xfrm>
            <a:off x="1103036" y="1712273"/>
            <a:ext cx="9897323" cy="2347725"/>
          </a:xfrm>
          <a:prstGeom prst="rect">
            <a:avLst/>
          </a:prstGeom>
        </p:spPr>
      </p:pic>
      <p:sp>
        <p:nvSpPr>
          <p:cNvPr id="4" name="CasellaDiTesto 13">
            <a:extLst>
              <a:ext uri="{FF2B5EF4-FFF2-40B4-BE49-F238E27FC236}">
                <a16:creationId xmlns:a16="http://schemas.microsoft.com/office/drawing/2014/main" id="{9001F33C-ADD5-EF6F-BB56-0A3BD90FDB70}"/>
              </a:ext>
            </a:extLst>
          </p:cNvPr>
          <p:cNvSpPr txBox="1"/>
          <p:nvPr/>
        </p:nvSpPr>
        <p:spPr>
          <a:xfrm>
            <a:off x="731837" y="1173168"/>
            <a:ext cx="10851694" cy="461665"/>
          </a:xfrm>
          <a:prstGeom prst="rect">
            <a:avLst/>
          </a:prstGeom>
          <a:noFill/>
        </p:spPr>
        <p:txBody>
          <a:bodyPr wrap="square">
            <a:spAutoFit/>
          </a:bodyPr>
          <a:lstStyle/>
          <a:p>
            <a:pPr algn="just"/>
            <a:r>
              <a:rPr lang="en-GB" sz="2400" dirty="0"/>
              <a:t>Exclude all channels with more than 30% spikes (artefacts from the mattress)</a:t>
            </a:r>
          </a:p>
        </p:txBody>
      </p:sp>
      <p:pic>
        <p:nvPicPr>
          <p:cNvPr id="9" name="Picture 8" descr="Chart, line chart&#10;&#10;Description automatically generated">
            <a:extLst>
              <a:ext uri="{FF2B5EF4-FFF2-40B4-BE49-F238E27FC236}">
                <a16:creationId xmlns:a16="http://schemas.microsoft.com/office/drawing/2014/main" id="{B00815C5-6B10-20F9-FEB7-34AC79038F26}"/>
              </a:ext>
            </a:extLst>
          </p:cNvPr>
          <p:cNvPicPr>
            <a:picLocks noChangeAspect="1"/>
          </p:cNvPicPr>
          <p:nvPr/>
        </p:nvPicPr>
        <p:blipFill rotWithShape="1">
          <a:blip r:embed="rId4">
            <a:extLst>
              <a:ext uri="{28A0092B-C50C-407E-A947-70E740481C1C}">
                <a14:useLocalDpi xmlns:a14="http://schemas.microsoft.com/office/drawing/2010/main" val="0"/>
              </a:ext>
            </a:extLst>
          </a:blip>
          <a:srcRect l="8624" r="8480"/>
          <a:stretch/>
        </p:blipFill>
        <p:spPr>
          <a:xfrm>
            <a:off x="1191641" y="4097278"/>
            <a:ext cx="9808718" cy="2347725"/>
          </a:xfrm>
          <a:prstGeom prst="rect">
            <a:avLst/>
          </a:prstGeom>
        </p:spPr>
      </p:pic>
      <p:sp>
        <p:nvSpPr>
          <p:cNvPr id="13" name="Oval 12">
            <a:extLst>
              <a:ext uri="{FF2B5EF4-FFF2-40B4-BE49-F238E27FC236}">
                <a16:creationId xmlns:a16="http://schemas.microsoft.com/office/drawing/2014/main" id="{D4ABCDB0-9781-8F49-4F22-D9E9791D0391}"/>
              </a:ext>
            </a:extLst>
          </p:cNvPr>
          <p:cNvSpPr/>
          <p:nvPr/>
        </p:nvSpPr>
        <p:spPr>
          <a:xfrm>
            <a:off x="4191990" y="4987636"/>
            <a:ext cx="427511" cy="843148"/>
          </a:xfrm>
          <a:prstGeom prst="ellipse">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Oval 14">
            <a:extLst>
              <a:ext uri="{FF2B5EF4-FFF2-40B4-BE49-F238E27FC236}">
                <a16:creationId xmlns:a16="http://schemas.microsoft.com/office/drawing/2014/main" id="{F310C27E-6F17-BCC3-36BE-D225AAB74528}"/>
              </a:ext>
            </a:extLst>
          </p:cNvPr>
          <p:cNvSpPr/>
          <p:nvPr/>
        </p:nvSpPr>
        <p:spPr>
          <a:xfrm>
            <a:off x="7192339" y="4724153"/>
            <a:ext cx="427511" cy="843148"/>
          </a:xfrm>
          <a:prstGeom prst="ellipse">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 name="Oval 17">
            <a:extLst>
              <a:ext uri="{FF2B5EF4-FFF2-40B4-BE49-F238E27FC236}">
                <a16:creationId xmlns:a16="http://schemas.microsoft.com/office/drawing/2014/main" id="{EA6A432D-B311-85F9-B2F8-46762301B775}"/>
              </a:ext>
            </a:extLst>
          </p:cNvPr>
          <p:cNvSpPr/>
          <p:nvPr/>
        </p:nvSpPr>
        <p:spPr>
          <a:xfrm>
            <a:off x="8769778" y="4910446"/>
            <a:ext cx="427511" cy="843148"/>
          </a:xfrm>
          <a:prstGeom prst="ellipse">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 name="Oval 18">
            <a:extLst>
              <a:ext uri="{FF2B5EF4-FFF2-40B4-BE49-F238E27FC236}">
                <a16:creationId xmlns:a16="http://schemas.microsoft.com/office/drawing/2014/main" id="{3A16CBD5-B2E7-40A6-3C1E-BB9B19D6886B}"/>
              </a:ext>
            </a:extLst>
          </p:cNvPr>
          <p:cNvSpPr/>
          <p:nvPr/>
        </p:nvSpPr>
        <p:spPr>
          <a:xfrm>
            <a:off x="10291650" y="4645767"/>
            <a:ext cx="427511" cy="999919"/>
          </a:xfrm>
          <a:prstGeom prst="ellipse">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25192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71EBC3F-64B0-86C8-1D63-FD74E6631BD9}"/>
              </a:ext>
            </a:extLst>
          </p:cNvPr>
          <p:cNvSpPr>
            <a:spLocks noGrp="1"/>
          </p:cNvSpPr>
          <p:nvPr>
            <p:ph type="title"/>
          </p:nvPr>
        </p:nvSpPr>
        <p:spPr/>
        <p:txBody>
          <a:bodyPr/>
          <a:lstStyle/>
          <a:p>
            <a:r>
              <a:rPr lang="en-GB" sz="3600" dirty="0">
                <a:solidFill>
                  <a:prstClr val="black"/>
                </a:solidFill>
                <a:latin typeface="Arial"/>
              </a:rPr>
              <a:t> </a:t>
            </a:r>
            <a:r>
              <a:rPr lang="en-GB" sz="3600" dirty="0"/>
              <a:t>Data Analysis: </a:t>
            </a:r>
            <a:r>
              <a:rPr lang="en-GB" sz="3600" dirty="0">
                <a:solidFill>
                  <a:prstClr val="black"/>
                </a:solidFill>
                <a:latin typeface="Arial"/>
              </a:rPr>
              <a:t>Confidence Metrics</a:t>
            </a:r>
            <a:endParaRPr lang="en-US" dirty="0"/>
          </a:p>
        </p:txBody>
      </p:sp>
      <p:sp>
        <p:nvSpPr>
          <p:cNvPr id="14" name="CasellaDiTesto 13">
            <a:extLst>
              <a:ext uri="{FF2B5EF4-FFF2-40B4-BE49-F238E27FC236}">
                <a16:creationId xmlns:a16="http://schemas.microsoft.com/office/drawing/2014/main" id="{5FB2F930-FE06-28BC-8E5D-A49B488E0322}"/>
              </a:ext>
            </a:extLst>
          </p:cNvPr>
          <p:cNvSpPr txBox="1"/>
          <p:nvPr/>
        </p:nvSpPr>
        <p:spPr>
          <a:xfrm>
            <a:off x="731837" y="1357834"/>
            <a:ext cx="10851694" cy="959237"/>
          </a:xfrm>
          <a:prstGeom prst="rect">
            <a:avLst/>
          </a:prstGeom>
          <a:noFill/>
        </p:spPr>
        <p:txBody>
          <a:bodyPr wrap="square">
            <a:spAutoFit/>
          </a:bodyPr>
          <a:lstStyle/>
          <a:p>
            <a:pPr>
              <a:spcBef>
                <a:spcPts val="1000"/>
              </a:spcBef>
            </a:pPr>
            <a:r>
              <a:rPr lang="en-GB" sz="2400" dirty="0"/>
              <a:t>If part of the signal is stationary, it is unfeasible to retrieve information from it </a:t>
            </a:r>
          </a:p>
          <a:p>
            <a:pPr marL="342900" indent="-342900">
              <a:spcBef>
                <a:spcPts val="1000"/>
              </a:spcBef>
              <a:buFont typeface="Arial" panose="020B0604020202020204" pitchFamily="34" charset="0"/>
              <a:buChar char="•"/>
            </a:pPr>
            <a:r>
              <a:rPr lang="en-GB" sz="2400" dirty="0"/>
              <a:t>Assert as confidence the percentage of the signal that is non-stationary</a:t>
            </a:r>
          </a:p>
        </p:txBody>
      </p:sp>
      <p:sp>
        <p:nvSpPr>
          <p:cNvPr id="6" name="Segnaposto numero diapositiva 5">
            <a:extLst>
              <a:ext uri="{FF2B5EF4-FFF2-40B4-BE49-F238E27FC236}">
                <a16:creationId xmlns:a16="http://schemas.microsoft.com/office/drawing/2014/main" id="{4C524F1D-7C1B-93E8-717A-2B8B171DACC2}"/>
              </a:ext>
            </a:extLst>
          </p:cNvPr>
          <p:cNvSpPr>
            <a:spLocks noGrp="1"/>
          </p:cNvSpPr>
          <p:nvPr>
            <p:ph type="sldNum" sz="quarter" idx="12"/>
          </p:nvPr>
        </p:nvSpPr>
        <p:spPr/>
        <p:txBody>
          <a:bodyPr/>
          <a:lstStyle/>
          <a:p>
            <a:fld id="{5ACA52AF-F19D-405C-AD5F-7D94B96A5CC3}" type="slidenum">
              <a:rPr lang="de-CH" noProof="0" smtClean="0"/>
              <a:t>22</a:t>
            </a:fld>
            <a:endParaRPr lang="de-CH" noProof="0" dirty="0"/>
          </a:p>
        </p:txBody>
      </p:sp>
      <p:pic>
        <p:nvPicPr>
          <p:cNvPr id="18" name="Picture 17" descr="A picture containing chart&#10;&#10;Description automatically generated">
            <a:extLst>
              <a:ext uri="{FF2B5EF4-FFF2-40B4-BE49-F238E27FC236}">
                <a16:creationId xmlns:a16="http://schemas.microsoft.com/office/drawing/2014/main" id="{026FFD34-3453-9FB9-F96A-424B51BF6AD3}"/>
              </a:ext>
            </a:extLst>
          </p:cNvPr>
          <p:cNvPicPr>
            <a:picLocks noChangeAspect="1"/>
          </p:cNvPicPr>
          <p:nvPr/>
        </p:nvPicPr>
        <p:blipFill rotWithShape="1">
          <a:blip r:embed="rId3">
            <a:extLst>
              <a:ext uri="{28A0092B-C50C-407E-A947-70E740481C1C}">
                <a14:useLocalDpi xmlns:a14="http://schemas.microsoft.com/office/drawing/2010/main" val="0"/>
              </a:ext>
            </a:extLst>
          </a:blip>
          <a:srcRect l="7748" r="8607"/>
          <a:stretch/>
        </p:blipFill>
        <p:spPr>
          <a:xfrm>
            <a:off x="517637" y="2847739"/>
            <a:ext cx="11156724" cy="2646465"/>
          </a:xfrm>
          <a:prstGeom prst="rect">
            <a:avLst/>
          </a:prstGeom>
        </p:spPr>
      </p:pic>
      <p:pic>
        <p:nvPicPr>
          <p:cNvPr id="21" name="Picture 20" descr="A picture containing chart&#10;&#10;Description automatically generated">
            <a:extLst>
              <a:ext uri="{FF2B5EF4-FFF2-40B4-BE49-F238E27FC236}">
                <a16:creationId xmlns:a16="http://schemas.microsoft.com/office/drawing/2014/main" id="{C5DD6DE8-475C-D680-DDD2-1E7C3064F86C}"/>
              </a:ext>
            </a:extLst>
          </p:cNvPr>
          <p:cNvPicPr>
            <a:picLocks noChangeAspect="1"/>
          </p:cNvPicPr>
          <p:nvPr/>
        </p:nvPicPr>
        <p:blipFill rotWithShape="1">
          <a:blip r:embed="rId4">
            <a:extLst>
              <a:ext uri="{28A0092B-C50C-407E-A947-70E740481C1C}">
                <a14:useLocalDpi xmlns:a14="http://schemas.microsoft.com/office/drawing/2010/main" val="0"/>
              </a:ext>
            </a:extLst>
          </a:blip>
          <a:srcRect l="8430" r="8423"/>
          <a:stretch/>
        </p:blipFill>
        <p:spPr>
          <a:xfrm>
            <a:off x="612512" y="2847738"/>
            <a:ext cx="11090343" cy="2646465"/>
          </a:xfrm>
          <a:prstGeom prst="rect">
            <a:avLst/>
          </a:prstGeom>
        </p:spPr>
      </p:pic>
    </p:spTree>
    <p:extLst>
      <p:ext uri="{BB962C8B-B14F-4D97-AF65-F5344CB8AC3E}">
        <p14:creationId xmlns:p14="http://schemas.microsoft.com/office/powerpoint/2010/main" val="2343010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71EBC3F-64B0-86C8-1D63-FD74E6631BD9}"/>
              </a:ext>
            </a:extLst>
          </p:cNvPr>
          <p:cNvSpPr>
            <a:spLocks noGrp="1"/>
          </p:cNvSpPr>
          <p:nvPr>
            <p:ph type="title"/>
          </p:nvPr>
        </p:nvSpPr>
        <p:spPr/>
        <p:txBody>
          <a:bodyPr/>
          <a:lstStyle/>
          <a:p>
            <a:r>
              <a:rPr lang="en-GB" sz="3600" dirty="0">
                <a:solidFill>
                  <a:prstClr val="black"/>
                </a:solidFill>
                <a:latin typeface="Arial"/>
              </a:rPr>
              <a:t> </a:t>
            </a:r>
            <a:r>
              <a:rPr lang="en-GB" sz="3600" dirty="0"/>
              <a:t>Data Analysis: </a:t>
            </a:r>
            <a:r>
              <a:rPr lang="en-GB" sz="3600" dirty="0">
                <a:solidFill>
                  <a:prstClr val="black"/>
                </a:solidFill>
                <a:latin typeface="Arial"/>
              </a:rPr>
              <a:t>Confidence Metrics</a:t>
            </a:r>
            <a:endParaRPr lang="en-US" dirty="0"/>
          </a:p>
        </p:txBody>
      </p:sp>
      <p:sp>
        <p:nvSpPr>
          <p:cNvPr id="6" name="Segnaposto numero diapositiva 5">
            <a:extLst>
              <a:ext uri="{FF2B5EF4-FFF2-40B4-BE49-F238E27FC236}">
                <a16:creationId xmlns:a16="http://schemas.microsoft.com/office/drawing/2014/main" id="{4C524F1D-7C1B-93E8-717A-2B8B171DACC2}"/>
              </a:ext>
            </a:extLst>
          </p:cNvPr>
          <p:cNvSpPr>
            <a:spLocks noGrp="1"/>
          </p:cNvSpPr>
          <p:nvPr>
            <p:ph type="sldNum" sz="quarter" idx="12"/>
          </p:nvPr>
        </p:nvSpPr>
        <p:spPr/>
        <p:txBody>
          <a:bodyPr/>
          <a:lstStyle/>
          <a:p>
            <a:fld id="{5ACA52AF-F19D-405C-AD5F-7D94B96A5CC3}" type="slidenum">
              <a:rPr lang="de-CH" noProof="0" smtClean="0"/>
              <a:t>23</a:t>
            </a:fld>
            <a:endParaRPr lang="de-CH" noProof="0" dirty="0"/>
          </a:p>
        </p:txBody>
      </p:sp>
      <p:pic>
        <p:nvPicPr>
          <p:cNvPr id="7" name="Picture 6" descr="Chart&#10;&#10;Description automatically generated with medium confidence">
            <a:extLst>
              <a:ext uri="{FF2B5EF4-FFF2-40B4-BE49-F238E27FC236}">
                <a16:creationId xmlns:a16="http://schemas.microsoft.com/office/drawing/2014/main" id="{5F30E0EA-9170-D6AD-1BA4-ECCFC9E5AAA3}"/>
              </a:ext>
            </a:extLst>
          </p:cNvPr>
          <p:cNvPicPr>
            <a:picLocks noChangeAspect="1"/>
          </p:cNvPicPr>
          <p:nvPr/>
        </p:nvPicPr>
        <p:blipFill rotWithShape="1">
          <a:blip r:embed="rId3">
            <a:extLst>
              <a:ext uri="{28A0092B-C50C-407E-A947-70E740481C1C}">
                <a14:useLocalDpi xmlns:a14="http://schemas.microsoft.com/office/drawing/2010/main" val="0"/>
              </a:ext>
            </a:extLst>
          </a:blip>
          <a:srcRect l="7748" r="8607"/>
          <a:stretch/>
        </p:blipFill>
        <p:spPr>
          <a:xfrm>
            <a:off x="517637" y="2847739"/>
            <a:ext cx="11156724" cy="2646465"/>
          </a:xfrm>
          <a:prstGeom prst="rect">
            <a:avLst/>
          </a:prstGeom>
        </p:spPr>
      </p:pic>
      <p:sp>
        <p:nvSpPr>
          <p:cNvPr id="8" name="CasellaDiTesto 13">
            <a:extLst>
              <a:ext uri="{FF2B5EF4-FFF2-40B4-BE49-F238E27FC236}">
                <a16:creationId xmlns:a16="http://schemas.microsoft.com/office/drawing/2014/main" id="{D5EAD49F-4C3C-5A77-78F8-D900250E3938}"/>
              </a:ext>
            </a:extLst>
          </p:cNvPr>
          <p:cNvSpPr txBox="1"/>
          <p:nvPr/>
        </p:nvSpPr>
        <p:spPr>
          <a:xfrm>
            <a:off x="731837" y="1357834"/>
            <a:ext cx="10851694" cy="1328569"/>
          </a:xfrm>
          <a:prstGeom prst="rect">
            <a:avLst/>
          </a:prstGeom>
          <a:noFill/>
        </p:spPr>
        <p:txBody>
          <a:bodyPr wrap="square">
            <a:spAutoFit/>
          </a:bodyPr>
          <a:lstStyle/>
          <a:p>
            <a:pPr marL="0" lvl="1">
              <a:spcBef>
                <a:spcPts val="1000"/>
              </a:spcBef>
            </a:pPr>
            <a:r>
              <a:rPr lang="en-GB" sz="2400" dirty="0"/>
              <a:t>Exclude all the channels with noise signal</a:t>
            </a:r>
          </a:p>
          <a:p>
            <a:pPr lvl="1" indent="-457200">
              <a:spcBef>
                <a:spcPts val="1000"/>
              </a:spcBef>
              <a:buFont typeface="Arial" panose="020B0604020202020204" pitchFamily="34" charset="0"/>
              <a:buChar char="•"/>
            </a:pPr>
            <a:r>
              <a:rPr lang="en-GB" sz="2400" dirty="0"/>
              <a:t>If part of the signal coming from that channel is not a noise signal assert as confidence percentage of the signal that is non-noisy</a:t>
            </a:r>
          </a:p>
        </p:txBody>
      </p:sp>
    </p:spTree>
    <p:extLst>
      <p:ext uri="{BB962C8B-B14F-4D97-AF65-F5344CB8AC3E}">
        <p14:creationId xmlns:p14="http://schemas.microsoft.com/office/powerpoint/2010/main" val="2797124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3F5EA-C713-EEF6-3815-B4840BE218D7}"/>
              </a:ext>
            </a:extLst>
          </p:cNvPr>
          <p:cNvSpPr>
            <a:spLocks noGrp="1"/>
          </p:cNvSpPr>
          <p:nvPr>
            <p:ph type="title"/>
          </p:nvPr>
        </p:nvSpPr>
        <p:spPr/>
        <p:txBody>
          <a:bodyPr/>
          <a:lstStyle/>
          <a:p>
            <a:r>
              <a:rPr lang="en-GB" sz="3600" b="0" i="0" dirty="0">
                <a:solidFill>
                  <a:srgbClr val="212121"/>
                </a:solidFill>
                <a:effectLst/>
              </a:rPr>
              <a:t>Data Analysis: Wavelet</a:t>
            </a:r>
            <a:endParaRPr lang="en-GB" dirty="0"/>
          </a:p>
        </p:txBody>
      </p:sp>
      <p:sp>
        <p:nvSpPr>
          <p:cNvPr id="3" name="Slide Number Placeholder 2">
            <a:extLst>
              <a:ext uri="{FF2B5EF4-FFF2-40B4-BE49-F238E27FC236}">
                <a16:creationId xmlns:a16="http://schemas.microsoft.com/office/drawing/2014/main" id="{2936B794-F2CF-8D3F-86BC-5481AF367843}"/>
              </a:ext>
            </a:extLst>
          </p:cNvPr>
          <p:cNvSpPr>
            <a:spLocks noGrp="1"/>
          </p:cNvSpPr>
          <p:nvPr>
            <p:ph type="sldNum" sz="quarter" idx="12"/>
          </p:nvPr>
        </p:nvSpPr>
        <p:spPr/>
        <p:txBody>
          <a:bodyPr/>
          <a:lstStyle/>
          <a:p>
            <a:fld id="{5ACA52AF-F19D-405C-AD5F-7D94B96A5CC3}" type="slidenum">
              <a:rPr lang="de-CH" noProof="0" smtClean="0"/>
              <a:t>24</a:t>
            </a:fld>
            <a:endParaRPr lang="de-CH" noProof="0"/>
          </a:p>
        </p:txBody>
      </p:sp>
      <p:pic>
        <p:nvPicPr>
          <p:cNvPr id="4" name="ConstantPoliteEasternnewt-mobile">
            <a:hlinkClick r:id="" action="ppaction://media"/>
            <a:extLst>
              <a:ext uri="{FF2B5EF4-FFF2-40B4-BE49-F238E27FC236}">
                <a16:creationId xmlns:a16="http://schemas.microsoft.com/office/drawing/2014/main" id="{BFB7618C-3CE7-DC89-9991-7466CCBC1D8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46651" y="1365654"/>
            <a:ext cx="5502256" cy="4126692"/>
          </a:xfrm>
          <a:prstGeom prst="rect">
            <a:avLst/>
          </a:prstGeom>
        </p:spPr>
      </p:pic>
      <p:sp>
        <p:nvSpPr>
          <p:cNvPr id="9" name="Content Placeholder 1">
            <a:extLst>
              <a:ext uri="{FF2B5EF4-FFF2-40B4-BE49-F238E27FC236}">
                <a16:creationId xmlns:a16="http://schemas.microsoft.com/office/drawing/2014/main" id="{8A81F1AA-40C2-5CB8-C66F-F62BC322EDA0}"/>
              </a:ext>
            </a:extLst>
          </p:cNvPr>
          <p:cNvSpPr txBox="1">
            <a:spLocks/>
          </p:cNvSpPr>
          <p:nvPr/>
        </p:nvSpPr>
        <p:spPr>
          <a:xfrm>
            <a:off x="731837" y="1412875"/>
            <a:ext cx="5256000" cy="4860000"/>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800" b="1" kern="1200">
                <a:solidFill>
                  <a:schemeClr val="tx1"/>
                </a:solidFill>
                <a:latin typeface="+mn-lt"/>
                <a:ea typeface="+mn-ea"/>
                <a:cs typeface="+mn-cs"/>
              </a:defRPr>
            </a:lvl1pPr>
            <a:lvl2pPr marL="270000" indent="-271463" algn="l" defTabSz="914400" rtl="0" eaLnBrk="1" latinLnBrk="0" hangingPunct="1">
              <a:lnSpc>
                <a:spcPct val="100000"/>
              </a:lnSpc>
              <a:spcBef>
                <a:spcPts val="500"/>
              </a:spcBef>
              <a:buFont typeface="Symbol" panose="05050102010706020507" pitchFamily="18" charset="2"/>
              <a:buChar char="-"/>
              <a:defRPr sz="2400" kern="1200">
                <a:solidFill>
                  <a:schemeClr val="tx1"/>
                </a:solidFill>
                <a:latin typeface="+mn-lt"/>
                <a:ea typeface="+mn-ea"/>
                <a:cs typeface="+mn-cs"/>
              </a:defRPr>
            </a:lvl2pPr>
            <a:lvl3pPr marL="540000" indent="-270000" algn="l" defTabSz="914400" rtl="0" eaLnBrk="1" latinLnBrk="0" hangingPunct="1">
              <a:lnSpc>
                <a:spcPct val="100000"/>
              </a:lnSpc>
              <a:spcBef>
                <a:spcPts val="500"/>
              </a:spcBef>
              <a:buFont typeface="Symbol" panose="05050102010706020507" pitchFamily="18" charset="2"/>
              <a:buChar char="-"/>
              <a:defRPr sz="2400" kern="1200">
                <a:solidFill>
                  <a:schemeClr val="tx1"/>
                </a:solidFill>
                <a:latin typeface="+mn-lt"/>
                <a:ea typeface="+mn-ea"/>
                <a:cs typeface="+mn-cs"/>
              </a:defRPr>
            </a:lvl3pPr>
            <a:lvl4pPr marL="810000" indent="-271463" algn="l" defTabSz="914400" rtl="0" eaLnBrk="1" latinLnBrk="0" hangingPunct="1">
              <a:lnSpc>
                <a:spcPct val="100000"/>
              </a:lnSpc>
              <a:spcBef>
                <a:spcPts val="500"/>
              </a:spcBef>
              <a:buFont typeface="Symbol" panose="05050102010706020507" pitchFamily="18" charset="2"/>
              <a:buChar char="-"/>
              <a:defRPr sz="2400" kern="1200">
                <a:solidFill>
                  <a:schemeClr val="tx1"/>
                </a:solidFill>
                <a:latin typeface="+mn-lt"/>
                <a:ea typeface="+mn-ea"/>
                <a:cs typeface="+mn-cs"/>
              </a:defRPr>
            </a:lvl4pPr>
            <a:lvl5pPr marL="1080000" indent="-270000" algn="l" defTabSz="914400" rtl="0" eaLnBrk="1" latinLnBrk="0" hangingPunct="1">
              <a:lnSpc>
                <a:spcPct val="100000"/>
              </a:lnSpc>
              <a:spcBef>
                <a:spcPts val="500"/>
              </a:spcBef>
              <a:buFont typeface="Symbol" panose="05050102010706020507" pitchFamily="18" charset="2"/>
              <a:buChar char="-"/>
              <a:defRPr sz="24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mj-lt"/>
                <a:ea typeface="+mj-ea"/>
                <a:cs typeface="Calibri" panose="020F0502020204030204" pitchFamily="34" charset="0"/>
              </a:rPr>
              <a:t>Wavelet</a:t>
            </a:r>
            <a:r>
              <a:rPr lang="en-GB" b="0" baseline="30000" dirty="0">
                <a:latin typeface="+mj-lt"/>
                <a:ea typeface="+mj-ea"/>
                <a:cs typeface="Calibri" panose="020F0502020204030204" pitchFamily="34" charset="0"/>
              </a:rPr>
              <a:t>[1][2][3]</a:t>
            </a:r>
          </a:p>
          <a:p>
            <a:pPr marL="342900" indent="-342900">
              <a:buFont typeface="Arial" panose="020B0604020202020204" pitchFamily="34" charset="0"/>
              <a:buChar char="•"/>
            </a:pPr>
            <a:r>
              <a:rPr lang="en-GB" sz="2400" b="0" dirty="0"/>
              <a:t>Multiresolution analysis (MRA) of the maximal overlap discrete wavelet transform (MODWT)</a:t>
            </a:r>
          </a:p>
          <a:p>
            <a:pPr marL="342900" indent="-342900">
              <a:buFont typeface="Arial" panose="020B0604020202020204" pitchFamily="34" charset="0"/>
              <a:buChar char="•"/>
            </a:pPr>
            <a:r>
              <a:rPr lang="en-GB" sz="2400" b="0" dirty="0"/>
              <a:t>Daubechies wavelet with two vanishing moment</a:t>
            </a:r>
          </a:p>
        </p:txBody>
      </p:sp>
      <p:pic>
        <p:nvPicPr>
          <p:cNvPr id="10" name="Immagine 34">
            <a:extLst>
              <a:ext uri="{FF2B5EF4-FFF2-40B4-BE49-F238E27FC236}">
                <a16:creationId xmlns:a16="http://schemas.microsoft.com/office/drawing/2014/main" id="{0C8831BE-598F-CA76-8D76-14E0E29300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7670" y="4152065"/>
            <a:ext cx="1867340" cy="1678892"/>
          </a:xfrm>
          <a:prstGeom prst="rect">
            <a:avLst/>
          </a:prstGeom>
        </p:spPr>
      </p:pic>
      <p:sp>
        <p:nvSpPr>
          <p:cNvPr id="14" name="CasellaDiTesto 1">
            <a:extLst>
              <a:ext uri="{FF2B5EF4-FFF2-40B4-BE49-F238E27FC236}">
                <a16:creationId xmlns:a16="http://schemas.microsoft.com/office/drawing/2014/main" id="{D76DA837-2A15-CE18-59B3-2FA86F6499C6}"/>
              </a:ext>
            </a:extLst>
          </p:cNvPr>
          <p:cNvSpPr txBox="1"/>
          <p:nvPr/>
        </p:nvSpPr>
        <p:spPr>
          <a:xfrm>
            <a:off x="1858902" y="6350169"/>
            <a:ext cx="9601260" cy="507831"/>
          </a:xfrm>
          <a:prstGeom prst="rect">
            <a:avLst/>
          </a:prstGeom>
          <a:noFill/>
        </p:spPr>
        <p:txBody>
          <a:bodyPr wrap="square">
            <a:spAutoFit/>
          </a:bodyPr>
          <a:lstStyle/>
          <a:p>
            <a:r>
              <a:rPr lang="it-IT" sz="900" b="0" i="0" u="none" strike="noStrike" dirty="0">
                <a:solidFill>
                  <a:srgbClr val="333333"/>
                </a:solidFill>
                <a:effectLst/>
              </a:rPr>
              <a:t>[1] </a:t>
            </a:r>
            <a:r>
              <a:rPr lang="it-IT" sz="900" b="0" i="0" u="none" strike="noStrike" dirty="0" err="1">
                <a:solidFill>
                  <a:srgbClr val="333333"/>
                </a:solidFill>
                <a:effectLst/>
              </a:rPr>
              <a:t>Sadek</a:t>
            </a:r>
            <a:r>
              <a:rPr lang="it-IT" sz="900" dirty="0">
                <a:solidFill>
                  <a:srgbClr val="333333"/>
                </a:solidFill>
              </a:rPr>
              <a:t> </a:t>
            </a:r>
            <a:r>
              <a:rPr lang="it-IT" sz="900" b="0" i="0" u="none" strike="noStrike" dirty="0">
                <a:solidFill>
                  <a:srgbClr val="333333"/>
                </a:solidFill>
                <a:effectLst/>
              </a:rPr>
              <a:t>et </a:t>
            </a:r>
            <a:r>
              <a:rPr lang="it-IT" sz="900" dirty="0">
                <a:solidFill>
                  <a:srgbClr val="333333"/>
                </a:solidFill>
              </a:rPr>
              <a:t>al. « </a:t>
            </a:r>
            <a:r>
              <a:rPr lang="it-IT" sz="900" b="0" i="1" u="none" strike="noStrike" dirty="0" err="1">
                <a:solidFill>
                  <a:srgbClr val="333333"/>
                </a:solidFill>
                <a:effectLst/>
              </a:rPr>
              <a:t>Nonintrusive</a:t>
            </a:r>
            <a:r>
              <a:rPr lang="it-IT" sz="900" b="0" i="1" u="none" strike="noStrike" dirty="0">
                <a:solidFill>
                  <a:srgbClr val="333333"/>
                </a:solidFill>
                <a:effectLst/>
              </a:rPr>
              <a:t> Vital </a:t>
            </a:r>
            <a:r>
              <a:rPr lang="it-IT" sz="900" b="0" i="1" u="none" strike="noStrike" dirty="0" err="1">
                <a:solidFill>
                  <a:srgbClr val="333333"/>
                </a:solidFill>
                <a:effectLst/>
              </a:rPr>
              <a:t>Signs</a:t>
            </a:r>
            <a:r>
              <a:rPr lang="it-IT" sz="900" b="0" i="1" u="none" strike="noStrike" dirty="0">
                <a:solidFill>
                  <a:srgbClr val="333333"/>
                </a:solidFill>
                <a:effectLst/>
              </a:rPr>
              <a:t> Monitoring for </a:t>
            </a:r>
            <a:r>
              <a:rPr lang="it-IT" sz="900" b="0" i="1" u="none" strike="noStrike" dirty="0" err="1">
                <a:solidFill>
                  <a:srgbClr val="333333"/>
                </a:solidFill>
                <a:effectLst/>
              </a:rPr>
              <a:t>Sleep</a:t>
            </a:r>
            <a:r>
              <a:rPr lang="it-IT" sz="900" b="0" i="1" u="none" strike="noStrike" dirty="0">
                <a:solidFill>
                  <a:srgbClr val="333333"/>
                </a:solidFill>
                <a:effectLst/>
              </a:rPr>
              <a:t> Apnea </a:t>
            </a:r>
            <a:r>
              <a:rPr lang="it-IT" sz="900" b="0" i="1" u="none" strike="noStrike" dirty="0" err="1">
                <a:solidFill>
                  <a:srgbClr val="333333"/>
                </a:solidFill>
                <a:effectLst/>
              </a:rPr>
              <a:t>Patients</a:t>
            </a:r>
            <a:r>
              <a:rPr lang="it-IT" sz="900" b="0" i="1" u="none" strike="noStrike" dirty="0">
                <a:solidFill>
                  <a:srgbClr val="333333"/>
                </a:solidFill>
                <a:effectLst/>
              </a:rPr>
              <a:t>: A Preliminary Study »</a:t>
            </a:r>
            <a:br>
              <a:rPr lang="it-IT" sz="900" b="0" i="0" u="none" strike="noStrike" dirty="0">
                <a:solidFill>
                  <a:srgbClr val="333333"/>
                </a:solidFill>
                <a:effectLst/>
              </a:rPr>
            </a:br>
            <a:r>
              <a:rPr lang="it-IT" sz="900" b="0" i="0" u="none" strike="noStrike" dirty="0">
                <a:solidFill>
                  <a:srgbClr val="333333"/>
                </a:solidFill>
                <a:effectLst/>
              </a:rPr>
              <a:t>[2] </a:t>
            </a:r>
            <a:r>
              <a:rPr lang="it-IT" sz="900" dirty="0">
                <a:solidFill>
                  <a:srgbClr val="222222"/>
                </a:solidFill>
                <a:effectLst/>
              </a:rPr>
              <a:t>Chen, </a:t>
            </a:r>
            <a:r>
              <a:rPr lang="it-IT" sz="900" dirty="0" err="1">
                <a:solidFill>
                  <a:srgbClr val="222222"/>
                </a:solidFill>
                <a:effectLst/>
              </a:rPr>
              <a:t>Wenxi</a:t>
            </a:r>
            <a:r>
              <a:rPr lang="it-IT" sz="900" dirty="0">
                <a:solidFill>
                  <a:srgbClr val="222222"/>
                </a:solidFill>
                <a:effectLst/>
              </a:rPr>
              <a:t>, et al. </a:t>
            </a:r>
            <a:r>
              <a:rPr lang="it-IT" sz="900" i="1" dirty="0">
                <a:solidFill>
                  <a:srgbClr val="222222"/>
                </a:solidFill>
              </a:rPr>
              <a:t>« </a:t>
            </a:r>
            <a:r>
              <a:rPr lang="it-IT" sz="900" i="1" dirty="0" err="1">
                <a:solidFill>
                  <a:srgbClr val="222222"/>
                </a:solidFill>
                <a:effectLst/>
              </a:rPr>
              <a:t>Unconstrained</a:t>
            </a:r>
            <a:r>
              <a:rPr lang="it-IT" sz="900" i="1" dirty="0">
                <a:solidFill>
                  <a:srgbClr val="222222"/>
                </a:solidFill>
                <a:effectLst/>
              </a:rPr>
              <a:t> monitoring of long-</a:t>
            </a:r>
            <a:r>
              <a:rPr lang="it-IT" sz="900" i="1" dirty="0" err="1">
                <a:solidFill>
                  <a:srgbClr val="222222"/>
                </a:solidFill>
                <a:effectLst/>
              </a:rPr>
              <a:t>term</a:t>
            </a:r>
            <a:r>
              <a:rPr lang="it-IT" sz="900" i="1" dirty="0">
                <a:solidFill>
                  <a:srgbClr val="222222"/>
                </a:solidFill>
                <a:effectLst/>
              </a:rPr>
              <a:t> </a:t>
            </a:r>
            <a:r>
              <a:rPr lang="it-IT" sz="900" i="1" dirty="0" err="1">
                <a:solidFill>
                  <a:srgbClr val="222222"/>
                </a:solidFill>
                <a:effectLst/>
              </a:rPr>
              <a:t>heart</a:t>
            </a:r>
            <a:r>
              <a:rPr lang="it-IT" sz="900" i="1" dirty="0">
                <a:solidFill>
                  <a:srgbClr val="222222"/>
                </a:solidFill>
                <a:effectLst/>
              </a:rPr>
              <a:t> and </a:t>
            </a:r>
            <a:r>
              <a:rPr lang="it-IT" sz="900" i="1" dirty="0" err="1">
                <a:solidFill>
                  <a:srgbClr val="222222"/>
                </a:solidFill>
                <a:effectLst/>
              </a:rPr>
              <a:t>breath</a:t>
            </a:r>
            <a:r>
              <a:rPr lang="it-IT" sz="900" i="1" dirty="0">
                <a:solidFill>
                  <a:srgbClr val="222222"/>
                </a:solidFill>
                <a:effectLst/>
              </a:rPr>
              <a:t> rates </a:t>
            </a:r>
            <a:r>
              <a:rPr lang="it-IT" sz="900" i="1" dirty="0" err="1">
                <a:solidFill>
                  <a:srgbClr val="222222"/>
                </a:solidFill>
                <a:effectLst/>
              </a:rPr>
              <a:t>during</a:t>
            </a:r>
            <a:r>
              <a:rPr lang="it-IT" sz="900" i="1" dirty="0">
                <a:solidFill>
                  <a:srgbClr val="222222"/>
                </a:solidFill>
                <a:effectLst/>
              </a:rPr>
              <a:t> </a:t>
            </a:r>
            <a:r>
              <a:rPr lang="it-IT" sz="900" i="1" dirty="0" err="1">
                <a:solidFill>
                  <a:srgbClr val="222222"/>
                </a:solidFill>
                <a:effectLst/>
              </a:rPr>
              <a:t>sleep</a:t>
            </a:r>
            <a:r>
              <a:rPr lang="it-IT" sz="900" i="1" dirty="0">
                <a:solidFill>
                  <a:srgbClr val="222222"/>
                </a:solidFill>
              </a:rPr>
              <a:t> »</a:t>
            </a:r>
            <a:endParaRPr lang="it-IT" sz="900" dirty="0">
              <a:solidFill>
                <a:srgbClr val="222222"/>
              </a:solidFill>
              <a:effectLst/>
            </a:endParaRPr>
          </a:p>
          <a:p>
            <a:r>
              <a:rPr lang="it-IT" sz="900" dirty="0">
                <a:effectLst/>
              </a:rPr>
              <a:t>[3] M. </a:t>
            </a:r>
            <a:r>
              <a:rPr lang="it-IT" sz="900" dirty="0" err="1">
                <a:effectLst/>
              </a:rPr>
              <a:t>Akay</a:t>
            </a:r>
            <a:r>
              <a:rPr lang="it-IT" sz="900" dirty="0">
                <a:effectLst/>
              </a:rPr>
              <a:t>, « </a:t>
            </a:r>
            <a:r>
              <a:rPr lang="it-IT" sz="900" dirty="0" err="1">
                <a:effectLst/>
              </a:rPr>
              <a:t>Wavelet</a:t>
            </a:r>
            <a:r>
              <a:rPr lang="it-IT" sz="900" dirty="0">
                <a:effectLst/>
              </a:rPr>
              <a:t> </a:t>
            </a:r>
            <a:r>
              <a:rPr lang="it-IT" sz="900" dirty="0" err="1">
                <a:effectLst/>
              </a:rPr>
              <a:t>applications</a:t>
            </a:r>
            <a:r>
              <a:rPr lang="it-IT" sz="900" dirty="0">
                <a:effectLst/>
              </a:rPr>
              <a:t> in medicine »</a:t>
            </a:r>
          </a:p>
        </p:txBody>
      </p:sp>
    </p:spTree>
    <p:extLst>
      <p:ext uri="{BB962C8B-B14F-4D97-AF65-F5344CB8AC3E}">
        <p14:creationId xmlns:p14="http://schemas.microsoft.com/office/powerpoint/2010/main" val="3624890888"/>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EFF19-E385-9AB5-ABDE-D55340349CB5}"/>
              </a:ext>
            </a:extLst>
          </p:cNvPr>
          <p:cNvSpPr>
            <a:spLocks noGrp="1"/>
          </p:cNvSpPr>
          <p:nvPr>
            <p:ph type="title"/>
          </p:nvPr>
        </p:nvSpPr>
        <p:spPr/>
        <p:txBody>
          <a:bodyPr/>
          <a:lstStyle/>
          <a:p>
            <a:r>
              <a:rPr lang="en-GB" sz="3600" b="0" i="0" dirty="0">
                <a:solidFill>
                  <a:srgbClr val="212121"/>
                </a:solidFill>
                <a:effectLst/>
              </a:rPr>
              <a:t>Data Analysis: Wavelet</a:t>
            </a:r>
            <a:endParaRPr lang="en-US" dirty="0"/>
          </a:p>
        </p:txBody>
      </p:sp>
      <p:sp>
        <p:nvSpPr>
          <p:cNvPr id="3" name="Slide Number Placeholder 2">
            <a:extLst>
              <a:ext uri="{FF2B5EF4-FFF2-40B4-BE49-F238E27FC236}">
                <a16:creationId xmlns:a16="http://schemas.microsoft.com/office/drawing/2014/main" id="{A676C95E-A4A8-08A0-6145-AB5093F7C1C7}"/>
              </a:ext>
            </a:extLst>
          </p:cNvPr>
          <p:cNvSpPr>
            <a:spLocks noGrp="1"/>
          </p:cNvSpPr>
          <p:nvPr>
            <p:ph type="sldNum" sz="quarter" idx="4"/>
          </p:nvPr>
        </p:nvSpPr>
        <p:spPr/>
        <p:txBody>
          <a:bodyPr/>
          <a:lstStyle/>
          <a:p>
            <a:fld id="{5ACA52AF-F19D-405C-AD5F-7D94B96A5CC3}" type="slidenum">
              <a:rPr lang="de-CH" smtClean="0"/>
              <a:pPr/>
              <a:t>25</a:t>
            </a:fld>
            <a:endParaRPr lang="de-CH" dirty="0"/>
          </a:p>
        </p:txBody>
      </p:sp>
      <p:pic>
        <p:nvPicPr>
          <p:cNvPr id="5" name="Picture Placeholder 4" descr="Chart&#10;&#10;Description automatically generated with low confidence">
            <a:extLst>
              <a:ext uri="{FF2B5EF4-FFF2-40B4-BE49-F238E27FC236}">
                <a16:creationId xmlns:a16="http://schemas.microsoft.com/office/drawing/2014/main" id="{37A89080-4DA5-8F3D-73ED-09FBC2C7F351}"/>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9579" t="4288" r="-9575" b="4433"/>
          <a:stretch/>
        </p:blipFill>
        <p:spPr>
          <a:xfrm>
            <a:off x="0" y="999231"/>
            <a:ext cx="12191981" cy="5523213"/>
          </a:xfrm>
          <a:prstGeom prst="rect">
            <a:avLst/>
          </a:prstGeom>
        </p:spPr>
      </p:pic>
    </p:spTree>
    <p:extLst>
      <p:ext uri="{BB962C8B-B14F-4D97-AF65-F5344CB8AC3E}">
        <p14:creationId xmlns:p14="http://schemas.microsoft.com/office/powerpoint/2010/main" val="776633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64D6531-6450-F527-4DCC-213C0E6B1AED}"/>
              </a:ext>
            </a:extLst>
          </p:cNvPr>
          <p:cNvSpPr>
            <a:spLocks noGrp="1"/>
          </p:cNvSpPr>
          <p:nvPr>
            <p:ph idx="14"/>
          </p:nvPr>
        </p:nvSpPr>
        <p:spPr/>
        <p:txBody>
          <a:bodyPr/>
          <a:lstStyle/>
          <a:p>
            <a:r>
              <a:rPr lang="en-GB" dirty="0" err="1"/>
              <a:t>Savitz</a:t>
            </a:r>
            <a:r>
              <a:rPr lang="en-GB" dirty="0"/>
              <a:t>–</a:t>
            </a:r>
            <a:r>
              <a:rPr lang="en-GB" dirty="0" err="1"/>
              <a:t>Golay</a:t>
            </a:r>
            <a:r>
              <a:rPr lang="en-GB" dirty="0"/>
              <a:t> filter</a:t>
            </a:r>
            <a:r>
              <a:rPr lang="it-IT" sz="2800" b="0" baseline="30000" dirty="0">
                <a:effectLst/>
              </a:rPr>
              <a:t> [1][2]</a:t>
            </a:r>
            <a:endParaRPr lang="en-GB" dirty="0"/>
          </a:p>
          <a:p>
            <a:pPr marL="457200" indent="-457200">
              <a:buFont typeface="Arial" panose="020B0604020202020204" pitchFamily="34" charset="0"/>
              <a:buChar char="•"/>
            </a:pPr>
            <a:r>
              <a:rPr lang="en-GB" sz="2400" b="0" i="0" dirty="0" err="1">
                <a:effectLst/>
                <a:latin typeface="Arial" panose="020B0604020202020204" pitchFamily="34" charset="0"/>
              </a:rPr>
              <a:t>Savitzky-Golay</a:t>
            </a:r>
            <a:r>
              <a:rPr lang="en-GB" sz="2400" b="0" i="0" dirty="0">
                <a:effectLst/>
                <a:latin typeface="Arial" panose="020B0604020202020204" pitchFamily="34" charset="0"/>
              </a:rPr>
              <a:t> smoothing filter</a:t>
            </a:r>
            <a:endParaRPr lang="en-GB" sz="2400" b="0" dirty="0">
              <a:latin typeface="Arial" panose="020B0604020202020204" pitchFamily="34" charset="0"/>
            </a:endParaRPr>
          </a:p>
          <a:p>
            <a:pPr marL="457200" indent="-457200">
              <a:buFont typeface="Arial" panose="020B0604020202020204" pitchFamily="34" charset="0"/>
              <a:buChar char="•"/>
            </a:pPr>
            <a:r>
              <a:rPr lang="en-GB" sz="2400" b="0" dirty="0">
                <a:latin typeface="Arial" panose="020B0604020202020204" pitchFamily="34" charset="0"/>
              </a:rPr>
              <a:t>P</a:t>
            </a:r>
            <a:r>
              <a:rPr lang="en-GB" sz="2400" b="0" i="0" dirty="0">
                <a:effectLst/>
                <a:latin typeface="Arial" panose="020B0604020202020204" pitchFamily="34" charset="0"/>
              </a:rPr>
              <a:t>olynomial order of 9</a:t>
            </a:r>
          </a:p>
          <a:p>
            <a:pPr marL="457200" indent="-457200">
              <a:buFont typeface="Arial" panose="020B0604020202020204" pitchFamily="34" charset="0"/>
              <a:buChar char="•"/>
            </a:pPr>
            <a:endParaRPr lang="en-GB" sz="2400" b="0" i="0" dirty="0">
              <a:effectLst/>
              <a:latin typeface="Arial" panose="020B0604020202020204" pitchFamily="34" charset="0"/>
            </a:endParaRPr>
          </a:p>
          <a:p>
            <a:pPr marL="457200" indent="-457200">
              <a:buFont typeface="Arial" panose="020B0604020202020204" pitchFamily="34" charset="0"/>
              <a:buChar char="•"/>
            </a:pPr>
            <a:endParaRPr lang="en-GB" sz="2400" b="0" i="0" dirty="0">
              <a:effectLst/>
              <a:latin typeface="Arial" panose="020B0604020202020204" pitchFamily="34" charset="0"/>
            </a:endParaRPr>
          </a:p>
          <a:p>
            <a:endParaRPr lang="en-GB" dirty="0"/>
          </a:p>
        </p:txBody>
      </p:sp>
      <p:sp>
        <p:nvSpPr>
          <p:cNvPr id="2" name="Title 1">
            <a:extLst>
              <a:ext uri="{FF2B5EF4-FFF2-40B4-BE49-F238E27FC236}">
                <a16:creationId xmlns:a16="http://schemas.microsoft.com/office/drawing/2014/main" id="{310D256E-D5BE-6F89-B7C6-56323CAAC982}"/>
              </a:ext>
            </a:extLst>
          </p:cNvPr>
          <p:cNvSpPr>
            <a:spLocks noGrp="1"/>
          </p:cNvSpPr>
          <p:nvPr>
            <p:ph type="title"/>
          </p:nvPr>
        </p:nvSpPr>
        <p:spPr/>
        <p:txBody>
          <a:bodyPr/>
          <a:lstStyle/>
          <a:p>
            <a:r>
              <a:rPr lang="en-US" dirty="0"/>
              <a:t>Data Analysis: </a:t>
            </a:r>
            <a:r>
              <a:rPr lang="en-GB" sz="3600" dirty="0" err="1"/>
              <a:t>Savitz-Golay</a:t>
            </a:r>
            <a:r>
              <a:rPr lang="en-GB" sz="3600" dirty="0"/>
              <a:t> filter</a:t>
            </a:r>
            <a:endParaRPr lang="en-US" baseline="30000" dirty="0"/>
          </a:p>
        </p:txBody>
      </p:sp>
      <p:pic>
        <p:nvPicPr>
          <p:cNvPr id="7" name="Picture Placeholder 6" descr="Chart, line chart&#10;&#10;Description automatically generated">
            <a:extLst>
              <a:ext uri="{FF2B5EF4-FFF2-40B4-BE49-F238E27FC236}">
                <a16:creationId xmlns:a16="http://schemas.microsoft.com/office/drawing/2014/main" id="{50C9730B-2309-F595-403A-CFA2B713A11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795" b="1795"/>
          <a:stretch>
            <a:fillRect/>
          </a:stretch>
        </p:blipFill>
        <p:spPr/>
      </p:pic>
      <p:sp>
        <p:nvSpPr>
          <p:cNvPr id="3" name="Slide Number Placeholder 2">
            <a:extLst>
              <a:ext uri="{FF2B5EF4-FFF2-40B4-BE49-F238E27FC236}">
                <a16:creationId xmlns:a16="http://schemas.microsoft.com/office/drawing/2014/main" id="{211D7B80-0182-C48F-5035-EA7CD4D40552}"/>
              </a:ext>
            </a:extLst>
          </p:cNvPr>
          <p:cNvSpPr>
            <a:spLocks noGrp="1"/>
          </p:cNvSpPr>
          <p:nvPr>
            <p:ph type="sldNum" sz="quarter" idx="4"/>
          </p:nvPr>
        </p:nvSpPr>
        <p:spPr/>
        <p:txBody>
          <a:bodyPr/>
          <a:lstStyle/>
          <a:p>
            <a:fld id="{5ACA52AF-F19D-405C-AD5F-7D94B96A5CC3}" type="slidenum">
              <a:rPr lang="de-CH" noProof="0" smtClean="0"/>
              <a:t>26</a:t>
            </a:fld>
            <a:endParaRPr lang="de-CH" noProof="0"/>
          </a:p>
        </p:txBody>
      </p:sp>
      <p:sp>
        <p:nvSpPr>
          <p:cNvPr id="9" name="CasellaDiTesto 1">
            <a:extLst>
              <a:ext uri="{FF2B5EF4-FFF2-40B4-BE49-F238E27FC236}">
                <a16:creationId xmlns:a16="http://schemas.microsoft.com/office/drawing/2014/main" id="{C85F1287-97CE-471E-E6F8-FE1B48674072}"/>
              </a:ext>
            </a:extLst>
          </p:cNvPr>
          <p:cNvSpPr txBox="1"/>
          <p:nvPr/>
        </p:nvSpPr>
        <p:spPr>
          <a:xfrm>
            <a:off x="1785404" y="6421748"/>
            <a:ext cx="8404865" cy="369332"/>
          </a:xfrm>
          <a:prstGeom prst="rect">
            <a:avLst/>
          </a:prstGeom>
          <a:noFill/>
        </p:spPr>
        <p:txBody>
          <a:bodyPr wrap="none" rtlCol="0">
            <a:spAutoFit/>
          </a:bodyPr>
          <a:lstStyle/>
          <a:p>
            <a:r>
              <a:rPr lang="it-IT" sz="900" dirty="0">
                <a:effectLst/>
              </a:rPr>
              <a:t>[1]</a:t>
            </a:r>
            <a:r>
              <a:rPr lang="it-IT" sz="900" dirty="0"/>
              <a:t> </a:t>
            </a:r>
            <a:r>
              <a:rPr lang="it-IT" sz="900" dirty="0">
                <a:effectLst/>
              </a:rPr>
              <a:t>Baker </a:t>
            </a:r>
            <a:r>
              <a:rPr lang="it-IT" sz="900" dirty="0" err="1">
                <a:effectLst/>
              </a:rPr>
              <a:t>S</a:t>
            </a:r>
            <a:r>
              <a:rPr lang="it-IT" sz="900" dirty="0">
                <a:effectLst/>
              </a:rPr>
              <a:t>, et al. « </a:t>
            </a:r>
            <a:r>
              <a:rPr lang="it-IT" sz="900" i="1" dirty="0" err="1">
                <a:effectLst/>
              </a:rPr>
              <a:t>Determining</a:t>
            </a:r>
            <a:r>
              <a:rPr lang="it-IT" sz="900" i="1" dirty="0">
                <a:effectLst/>
              </a:rPr>
              <a:t> </a:t>
            </a:r>
            <a:r>
              <a:rPr lang="it-IT" sz="900" i="1" dirty="0" err="1">
                <a:effectLst/>
              </a:rPr>
              <a:t>respiratory</a:t>
            </a:r>
            <a:r>
              <a:rPr lang="it-IT" sz="900" i="1" dirty="0">
                <a:effectLst/>
              </a:rPr>
              <a:t> rate from </a:t>
            </a:r>
            <a:r>
              <a:rPr lang="it-IT" sz="900" i="1" dirty="0" err="1">
                <a:effectLst/>
              </a:rPr>
              <a:t>photoplethysmogram</a:t>
            </a:r>
            <a:r>
              <a:rPr lang="it-IT" sz="900" i="1" dirty="0">
                <a:effectLst/>
              </a:rPr>
              <a:t> and </a:t>
            </a:r>
            <a:r>
              <a:rPr lang="it-IT" sz="900" i="1" dirty="0" err="1">
                <a:effectLst/>
              </a:rPr>
              <a:t>electrocardiogram</a:t>
            </a:r>
            <a:r>
              <a:rPr lang="it-IT" sz="900" i="1" dirty="0">
                <a:effectLst/>
              </a:rPr>
              <a:t> </a:t>
            </a:r>
            <a:r>
              <a:rPr lang="it-IT" sz="900" i="1" dirty="0" err="1">
                <a:effectLst/>
              </a:rPr>
              <a:t>signals</a:t>
            </a:r>
            <a:r>
              <a:rPr lang="it-IT" sz="900" i="1" dirty="0">
                <a:effectLst/>
              </a:rPr>
              <a:t> </a:t>
            </a:r>
            <a:r>
              <a:rPr lang="it-IT" sz="900" i="1" dirty="0" err="1">
                <a:effectLst/>
              </a:rPr>
              <a:t>using</a:t>
            </a:r>
            <a:r>
              <a:rPr lang="it-IT" sz="900" i="1" dirty="0">
                <a:effectLst/>
              </a:rPr>
              <a:t> </a:t>
            </a:r>
            <a:r>
              <a:rPr lang="it-IT" sz="900" i="1" dirty="0" err="1">
                <a:effectLst/>
              </a:rPr>
              <a:t>respiratory</a:t>
            </a:r>
            <a:r>
              <a:rPr lang="it-IT" sz="900" i="1" dirty="0"/>
              <a:t> </a:t>
            </a:r>
            <a:r>
              <a:rPr lang="it-IT" sz="900" i="1" dirty="0" err="1">
                <a:effectLst/>
              </a:rPr>
              <a:t>quality</a:t>
            </a:r>
            <a:r>
              <a:rPr lang="it-IT" sz="900" i="1" dirty="0">
                <a:effectLst/>
              </a:rPr>
              <a:t> </a:t>
            </a:r>
            <a:r>
              <a:rPr lang="it-IT" sz="900" i="1" dirty="0" err="1">
                <a:effectLst/>
              </a:rPr>
              <a:t>indices</a:t>
            </a:r>
            <a:r>
              <a:rPr lang="it-IT" sz="900" i="1" dirty="0">
                <a:effectLst/>
              </a:rPr>
              <a:t> and </a:t>
            </a:r>
            <a:r>
              <a:rPr lang="it-IT" sz="900" i="1" dirty="0" err="1">
                <a:effectLst/>
              </a:rPr>
              <a:t>neural</a:t>
            </a:r>
            <a:r>
              <a:rPr lang="it-IT" sz="900" i="1" dirty="0">
                <a:effectLst/>
              </a:rPr>
              <a:t> networks </a:t>
            </a:r>
            <a:r>
              <a:rPr lang="it-IT" sz="900" dirty="0">
                <a:effectLst/>
              </a:rPr>
              <a:t>»</a:t>
            </a:r>
          </a:p>
          <a:p>
            <a:r>
              <a:rPr lang="it-IT" sz="900" dirty="0">
                <a:effectLst/>
              </a:rPr>
              <a:t>[2]</a:t>
            </a:r>
            <a:r>
              <a:rPr lang="it-IT" sz="900" dirty="0"/>
              <a:t> </a:t>
            </a:r>
            <a:r>
              <a:rPr lang="it-IT" sz="900" b="0" u="none" strike="noStrike" dirty="0" err="1">
                <a:solidFill>
                  <a:srgbClr val="222222"/>
                </a:solidFill>
                <a:effectLst/>
              </a:rPr>
              <a:t>Sadek</a:t>
            </a:r>
            <a:r>
              <a:rPr lang="it-IT" sz="900" b="0" u="none" strike="noStrike" dirty="0">
                <a:solidFill>
                  <a:srgbClr val="222222"/>
                </a:solidFill>
                <a:effectLst/>
              </a:rPr>
              <a:t>, et al. </a:t>
            </a:r>
            <a:r>
              <a:rPr lang="it-IT" sz="900" dirty="0">
                <a:solidFill>
                  <a:srgbClr val="222222"/>
                </a:solidFill>
              </a:rPr>
              <a:t>« </a:t>
            </a:r>
            <a:r>
              <a:rPr lang="it-IT" sz="900" b="0" i="1" u="none" strike="noStrike" dirty="0">
                <a:solidFill>
                  <a:srgbClr val="222222"/>
                </a:solidFill>
                <a:effectLst/>
              </a:rPr>
              <a:t>A new </a:t>
            </a:r>
            <a:r>
              <a:rPr lang="it-IT" sz="900" b="0" i="1" u="none" strike="noStrike" dirty="0" err="1">
                <a:solidFill>
                  <a:srgbClr val="222222"/>
                </a:solidFill>
                <a:effectLst/>
              </a:rPr>
              <a:t>approach</a:t>
            </a:r>
            <a:r>
              <a:rPr lang="it-IT" sz="900" b="0" i="1" u="none" strike="noStrike" dirty="0">
                <a:solidFill>
                  <a:srgbClr val="222222"/>
                </a:solidFill>
                <a:effectLst/>
              </a:rPr>
              <a:t> for </a:t>
            </a:r>
            <a:r>
              <a:rPr lang="it-IT" sz="900" b="0" i="1" u="none" strike="noStrike" dirty="0" err="1">
                <a:solidFill>
                  <a:srgbClr val="222222"/>
                </a:solidFill>
                <a:effectLst/>
              </a:rPr>
              <a:t>detecting</a:t>
            </a:r>
            <a:r>
              <a:rPr lang="it-IT" sz="900" b="0" i="1" u="none" strike="noStrike" dirty="0">
                <a:solidFill>
                  <a:srgbClr val="222222"/>
                </a:solidFill>
                <a:effectLst/>
              </a:rPr>
              <a:t> </a:t>
            </a:r>
            <a:r>
              <a:rPr lang="it-IT" sz="900" b="0" i="1" u="none" strike="noStrike" dirty="0" err="1">
                <a:solidFill>
                  <a:srgbClr val="222222"/>
                </a:solidFill>
                <a:effectLst/>
              </a:rPr>
              <a:t>sleep</a:t>
            </a:r>
            <a:r>
              <a:rPr lang="it-IT" sz="900" b="0" i="1" u="none" strike="noStrike" dirty="0">
                <a:solidFill>
                  <a:srgbClr val="222222"/>
                </a:solidFill>
                <a:effectLst/>
              </a:rPr>
              <a:t> apnea </a:t>
            </a:r>
            <a:r>
              <a:rPr lang="it-IT" sz="900" b="0" i="1" u="none" strike="noStrike" dirty="0" err="1">
                <a:solidFill>
                  <a:srgbClr val="222222"/>
                </a:solidFill>
                <a:effectLst/>
              </a:rPr>
              <a:t>using</a:t>
            </a:r>
            <a:r>
              <a:rPr lang="it-IT" sz="900" b="0" i="1" u="none" strike="noStrike" dirty="0">
                <a:solidFill>
                  <a:srgbClr val="222222"/>
                </a:solidFill>
                <a:effectLst/>
              </a:rPr>
              <a:t> a contactless bed </a:t>
            </a:r>
            <a:r>
              <a:rPr lang="it-IT" sz="900" b="0" i="1" u="none" strike="noStrike" dirty="0" err="1">
                <a:solidFill>
                  <a:srgbClr val="222222"/>
                </a:solidFill>
                <a:effectLst/>
              </a:rPr>
              <a:t>sensor</a:t>
            </a:r>
            <a:r>
              <a:rPr lang="it-IT" sz="900" b="0" i="1" u="none" strike="noStrike" dirty="0">
                <a:solidFill>
                  <a:srgbClr val="222222"/>
                </a:solidFill>
                <a:effectLst/>
              </a:rPr>
              <a:t>: </a:t>
            </a:r>
            <a:r>
              <a:rPr lang="it-IT" sz="900" b="0" i="1" u="none" strike="noStrike" dirty="0" err="1">
                <a:solidFill>
                  <a:srgbClr val="222222"/>
                </a:solidFill>
                <a:effectLst/>
              </a:rPr>
              <a:t>comparison</a:t>
            </a:r>
            <a:r>
              <a:rPr lang="it-IT" sz="900" b="0" i="1" u="none" strike="noStrike" dirty="0">
                <a:solidFill>
                  <a:srgbClr val="222222"/>
                </a:solidFill>
                <a:effectLst/>
              </a:rPr>
              <a:t> study </a:t>
            </a:r>
            <a:r>
              <a:rPr lang="it-IT" sz="900" b="0" u="none" strike="noStrike" dirty="0">
                <a:solidFill>
                  <a:srgbClr val="222222"/>
                </a:solidFill>
                <a:effectLst/>
              </a:rPr>
              <a:t>»</a:t>
            </a:r>
            <a:endParaRPr lang="en-GB" sz="900" dirty="0"/>
          </a:p>
        </p:txBody>
      </p:sp>
    </p:spTree>
    <p:extLst>
      <p:ext uri="{BB962C8B-B14F-4D97-AF65-F5344CB8AC3E}">
        <p14:creationId xmlns:p14="http://schemas.microsoft.com/office/powerpoint/2010/main" val="755251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C57241-1473-B70E-75C1-26765949FB58}"/>
              </a:ext>
            </a:extLst>
          </p:cNvPr>
          <p:cNvSpPr>
            <a:spLocks noGrp="1"/>
          </p:cNvSpPr>
          <p:nvPr>
            <p:ph type="title"/>
          </p:nvPr>
        </p:nvSpPr>
        <p:spPr/>
        <p:txBody>
          <a:bodyPr/>
          <a:lstStyle/>
          <a:p>
            <a:r>
              <a:rPr lang="en-US" dirty="0"/>
              <a:t>Data Analysis: </a:t>
            </a:r>
            <a:r>
              <a:rPr lang="en-GB" sz="3600" dirty="0" err="1"/>
              <a:t>Savitz-Golay</a:t>
            </a:r>
            <a:r>
              <a:rPr lang="en-GB" sz="3600" dirty="0"/>
              <a:t> filter</a:t>
            </a:r>
            <a:r>
              <a:rPr lang="en-US" dirty="0"/>
              <a:t> </a:t>
            </a:r>
          </a:p>
        </p:txBody>
      </p:sp>
      <p:sp>
        <p:nvSpPr>
          <p:cNvPr id="5" name="Slide Number Placeholder 4">
            <a:extLst>
              <a:ext uri="{FF2B5EF4-FFF2-40B4-BE49-F238E27FC236}">
                <a16:creationId xmlns:a16="http://schemas.microsoft.com/office/drawing/2014/main" id="{6392230A-B63D-FC1D-4801-4EDDD3474345}"/>
              </a:ext>
            </a:extLst>
          </p:cNvPr>
          <p:cNvSpPr>
            <a:spLocks noGrp="1"/>
          </p:cNvSpPr>
          <p:nvPr>
            <p:ph type="sldNum" sz="quarter" idx="12"/>
          </p:nvPr>
        </p:nvSpPr>
        <p:spPr/>
        <p:txBody>
          <a:bodyPr/>
          <a:lstStyle/>
          <a:p>
            <a:fld id="{5ACA52AF-F19D-405C-AD5F-7D94B96A5CC3}" type="slidenum">
              <a:rPr lang="de-CH" smtClean="0"/>
              <a:pPr/>
              <a:t>27</a:t>
            </a:fld>
            <a:endParaRPr lang="de-CH" dirty="0"/>
          </a:p>
        </p:txBody>
      </p:sp>
      <p:pic>
        <p:nvPicPr>
          <p:cNvPr id="12" name="Content Placeholder 11" descr="Chart&#10;&#10;Description automatically generated with medium confidence">
            <a:extLst>
              <a:ext uri="{FF2B5EF4-FFF2-40B4-BE49-F238E27FC236}">
                <a16:creationId xmlns:a16="http://schemas.microsoft.com/office/drawing/2014/main" id="{598E36B2-823F-E3DC-73F1-8E1E82402A6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340" t="4137" r="8041" b="5527"/>
          <a:stretch/>
        </p:blipFill>
        <p:spPr>
          <a:xfrm>
            <a:off x="1862446" y="1071567"/>
            <a:ext cx="8467107" cy="5344487"/>
          </a:xfrm>
        </p:spPr>
      </p:pic>
    </p:spTree>
    <p:extLst>
      <p:ext uri="{BB962C8B-B14F-4D97-AF65-F5344CB8AC3E}">
        <p14:creationId xmlns:p14="http://schemas.microsoft.com/office/powerpoint/2010/main" val="3373842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0F05DD1-7EA0-BD35-1C41-B339EA7DF399}"/>
              </a:ext>
            </a:extLst>
          </p:cNvPr>
          <p:cNvSpPr>
            <a:spLocks noGrp="1"/>
          </p:cNvSpPr>
          <p:nvPr>
            <p:ph type="title"/>
          </p:nvPr>
        </p:nvSpPr>
        <p:spPr/>
        <p:txBody>
          <a:bodyPr/>
          <a:lstStyle/>
          <a:p>
            <a:r>
              <a:rPr lang="en-GB" sz="3600" dirty="0">
                <a:solidFill>
                  <a:prstClr val="black"/>
                </a:solidFill>
                <a:latin typeface="Arial"/>
              </a:rPr>
              <a:t>Confidence Metrics applied to filtered signal </a:t>
            </a:r>
            <a:endParaRPr lang="en-US" dirty="0"/>
          </a:p>
        </p:txBody>
      </p:sp>
      <p:sp>
        <p:nvSpPr>
          <p:cNvPr id="6" name="Segnaposto numero diapositiva 5">
            <a:extLst>
              <a:ext uri="{FF2B5EF4-FFF2-40B4-BE49-F238E27FC236}">
                <a16:creationId xmlns:a16="http://schemas.microsoft.com/office/drawing/2014/main" id="{4C524F1D-7C1B-93E8-717A-2B8B171DACC2}"/>
              </a:ext>
            </a:extLst>
          </p:cNvPr>
          <p:cNvSpPr>
            <a:spLocks noGrp="1"/>
          </p:cNvSpPr>
          <p:nvPr>
            <p:ph type="sldNum" sz="quarter" idx="12"/>
          </p:nvPr>
        </p:nvSpPr>
        <p:spPr/>
        <p:txBody>
          <a:bodyPr/>
          <a:lstStyle/>
          <a:p>
            <a:fld id="{5ACA52AF-F19D-405C-AD5F-7D94B96A5CC3}" type="slidenum">
              <a:rPr lang="de-CH" noProof="0" smtClean="0"/>
              <a:t>28</a:t>
            </a:fld>
            <a:endParaRPr lang="de-CH" noProof="0" dirty="0"/>
          </a:p>
        </p:txBody>
      </p:sp>
      <p:sp>
        <p:nvSpPr>
          <p:cNvPr id="10" name="CasellaDiTesto 9">
            <a:extLst>
              <a:ext uri="{FF2B5EF4-FFF2-40B4-BE49-F238E27FC236}">
                <a16:creationId xmlns:a16="http://schemas.microsoft.com/office/drawing/2014/main" id="{74011D40-1D67-0237-8ABF-D98E57DDD9DE}"/>
              </a:ext>
            </a:extLst>
          </p:cNvPr>
          <p:cNvSpPr txBox="1"/>
          <p:nvPr/>
        </p:nvSpPr>
        <p:spPr>
          <a:xfrm>
            <a:off x="731836" y="1275440"/>
            <a:ext cx="10728325" cy="2067233"/>
          </a:xfrm>
          <a:prstGeom prst="rect">
            <a:avLst/>
          </a:prstGeom>
          <a:noFill/>
        </p:spPr>
        <p:txBody>
          <a:bodyPr wrap="square" rtlCol="0">
            <a:spAutoFit/>
          </a:bodyPr>
          <a:lstStyle/>
          <a:p>
            <a:pPr marL="342900" indent="-342900">
              <a:spcBef>
                <a:spcPts val="1000"/>
              </a:spcBef>
              <a:buFont typeface="Arial" panose="020B0604020202020204" pitchFamily="34" charset="0"/>
              <a:buChar char="•"/>
            </a:pPr>
            <a:r>
              <a:rPr lang="en-GB" sz="2400" dirty="0"/>
              <a:t>Exclude the reconstructed signal if the respiratory rate per minute (rpm) is under 30</a:t>
            </a:r>
            <a:r>
              <a:rPr lang="en-GB" sz="2400" baseline="30000" dirty="0"/>
              <a:t>[1]</a:t>
            </a:r>
          </a:p>
          <a:p>
            <a:pPr marL="342900" indent="-342900">
              <a:spcBef>
                <a:spcPts val="1000"/>
              </a:spcBef>
              <a:buFont typeface="Arial" panose="020B0604020202020204" pitchFamily="34" charset="0"/>
              <a:buChar char="•"/>
            </a:pPr>
            <a:r>
              <a:rPr lang="en-GB" sz="2400" dirty="0"/>
              <a:t>The Euclidean distance between the signal's valley and peaks should differ by up to ±20% from the preceding breath</a:t>
            </a:r>
            <a:r>
              <a:rPr lang="en-GB" sz="2400" baseline="30000" dirty="0"/>
              <a:t>[2]</a:t>
            </a:r>
          </a:p>
          <a:p>
            <a:pPr marL="342900" indent="-342900">
              <a:buFont typeface="Arial" panose="020B0604020202020204" pitchFamily="34" charset="0"/>
              <a:buChar char="•"/>
            </a:pPr>
            <a:endParaRPr lang="en-GB" sz="2400" dirty="0"/>
          </a:p>
        </p:txBody>
      </p:sp>
      <p:sp>
        <p:nvSpPr>
          <p:cNvPr id="2" name="CasellaDiTesto 1">
            <a:extLst>
              <a:ext uri="{FF2B5EF4-FFF2-40B4-BE49-F238E27FC236}">
                <a16:creationId xmlns:a16="http://schemas.microsoft.com/office/drawing/2014/main" id="{4F11AC8D-0BB6-ACFD-952D-E66CAAFD874E}"/>
              </a:ext>
            </a:extLst>
          </p:cNvPr>
          <p:cNvSpPr txBox="1"/>
          <p:nvPr/>
        </p:nvSpPr>
        <p:spPr>
          <a:xfrm>
            <a:off x="1726027" y="6475999"/>
            <a:ext cx="5788764" cy="369332"/>
          </a:xfrm>
          <a:prstGeom prst="rect">
            <a:avLst/>
          </a:prstGeom>
          <a:noFill/>
        </p:spPr>
        <p:txBody>
          <a:bodyPr wrap="none" rtlCol="0">
            <a:spAutoFit/>
          </a:bodyPr>
          <a:lstStyle/>
          <a:p>
            <a:r>
              <a:rPr lang="it-IT" sz="900" dirty="0">
                <a:effectLst/>
              </a:rPr>
              <a:t>[1] Yuan G. </a:t>
            </a:r>
            <a:r>
              <a:rPr lang="en-GB" sz="900" dirty="0">
                <a:solidFill>
                  <a:srgbClr val="222222"/>
                </a:solidFill>
              </a:rPr>
              <a:t>et al. </a:t>
            </a:r>
            <a:r>
              <a:rPr lang="it-IT" sz="900" dirty="0">
                <a:effectLst/>
              </a:rPr>
              <a:t>«</a:t>
            </a:r>
            <a:r>
              <a:rPr lang="en-GB" sz="900" i="1" u="none" strike="noStrike" dirty="0">
                <a:solidFill>
                  <a:srgbClr val="222222"/>
                </a:solidFill>
                <a:effectLst/>
              </a:rPr>
              <a:t>Respiratory rate and breathing pattern</a:t>
            </a:r>
            <a:r>
              <a:rPr lang="en-GB" sz="900" i="0" u="none" strike="noStrike" dirty="0">
                <a:solidFill>
                  <a:srgbClr val="222222"/>
                </a:solidFill>
                <a:effectLst/>
              </a:rPr>
              <a:t>»</a:t>
            </a:r>
          </a:p>
          <a:p>
            <a:r>
              <a:rPr lang="en-GB" sz="900" dirty="0">
                <a:solidFill>
                  <a:srgbClr val="222222"/>
                </a:solidFill>
              </a:rPr>
              <a:t>[2] Meredith D.J. et al. «</a:t>
            </a:r>
            <a:r>
              <a:rPr lang="en-GB" sz="900" i="1" dirty="0" err="1"/>
              <a:t>Photoplethysmographic</a:t>
            </a:r>
            <a:r>
              <a:rPr lang="en-GB" sz="900" i="1" dirty="0"/>
              <a:t> derivation of respiratory rate: a review of relevant physiology</a:t>
            </a:r>
            <a:r>
              <a:rPr lang="it-IT" sz="900" i="1" dirty="0">
                <a:effectLst/>
              </a:rPr>
              <a:t>»</a:t>
            </a:r>
            <a:endParaRPr lang="en-GB" sz="900" i="1" dirty="0"/>
          </a:p>
        </p:txBody>
      </p:sp>
      <p:pic>
        <p:nvPicPr>
          <p:cNvPr id="7" name="Content Placeholder 11" descr="Chart&#10;&#10;Description automatically generated with medium confidence">
            <a:extLst>
              <a:ext uri="{FF2B5EF4-FFF2-40B4-BE49-F238E27FC236}">
                <a16:creationId xmlns:a16="http://schemas.microsoft.com/office/drawing/2014/main" id="{75A7DA4C-FFBE-F54D-4059-539239ACA7AC}"/>
              </a:ext>
            </a:extLst>
          </p:cNvPr>
          <p:cNvPicPr>
            <a:picLocks noChangeAspect="1"/>
          </p:cNvPicPr>
          <p:nvPr/>
        </p:nvPicPr>
        <p:blipFill rotWithShape="1">
          <a:blip r:embed="rId3">
            <a:extLst>
              <a:ext uri="{28A0092B-C50C-407E-A947-70E740481C1C}">
                <a14:useLocalDpi xmlns:a14="http://schemas.microsoft.com/office/drawing/2010/main" val="0"/>
              </a:ext>
            </a:extLst>
          </a:blip>
          <a:srcRect l="7340" t="4138" r="8041" b="52055"/>
          <a:stretch/>
        </p:blipFill>
        <p:spPr>
          <a:xfrm>
            <a:off x="731837" y="2925773"/>
            <a:ext cx="10656074" cy="3261727"/>
          </a:xfrm>
          <a:prstGeom prst="rect">
            <a:avLst/>
          </a:prstGeom>
        </p:spPr>
      </p:pic>
      <p:cxnSp>
        <p:nvCxnSpPr>
          <p:cNvPr id="8" name="Straight Connector 7">
            <a:extLst>
              <a:ext uri="{FF2B5EF4-FFF2-40B4-BE49-F238E27FC236}">
                <a16:creationId xmlns:a16="http://schemas.microsoft.com/office/drawing/2014/main" id="{BA704AEB-1F53-3616-1170-3EAC7884959A}"/>
              </a:ext>
            </a:extLst>
          </p:cNvPr>
          <p:cNvCxnSpPr>
            <a:cxnSpLocks/>
          </p:cNvCxnSpPr>
          <p:nvPr/>
        </p:nvCxnSpPr>
        <p:spPr>
          <a:xfrm flipV="1">
            <a:off x="3252840" y="4171914"/>
            <a:ext cx="449283" cy="129639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EA252FFA-9013-DDD5-E73D-1EA0818357AB}"/>
              </a:ext>
            </a:extLst>
          </p:cNvPr>
          <p:cNvCxnSpPr>
            <a:cxnSpLocks/>
          </p:cNvCxnSpPr>
          <p:nvPr/>
        </p:nvCxnSpPr>
        <p:spPr>
          <a:xfrm>
            <a:off x="3702123" y="4171914"/>
            <a:ext cx="405740" cy="904504"/>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6D330DF0-AE92-3610-9DCC-2A29E6573A87}"/>
              </a:ext>
            </a:extLst>
          </p:cNvPr>
          <p:cNvCxnSpPr>
            <a:cxnSpLocks/>
          </p:cNvCxnSpPr>
          <p:nvPr/>
        </p:nvCxnSpPr>
        <p:spPr>
          <a:xfrm>
            <a:off x="6612222" y="3631172"/>
            <a:ext cx="364703" cy="992994"/>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539C0BD9-75DD-6E3C-CB85-3F8C466860A4}"/>
              </a:ext>
            </a:extLst>
          </p:cNvPr>
          <p:cNvCxnSpPr>
            <a:cxnSpLocks/>
          </p:cNvCxnSpPr>
          <p:nvPr/>
        </p:nvCxnSpPr>
        <p:spPr>
          <a:xfrm flipV="1">
            <a:off x="6263376" y="3631172"/>
            <a:ext cx="348846" cy="792833"/>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1739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0F05DD1-7EA0-BD35-1C41-B339EA7DF399}"/>
              </a:ext>
            </a:extLst>
          </p:cNvPr>
          <p:cNvSpPr>
            <a:spLocks noGrp="1"/>
          </p:cNvSpPr>
          <p:nvPr>
            <p:ph type="title"/>
          </p:nvPr>
        </p:nvSpPr>
        <p:spPr/>
        <p:txBody>
          <a:bodyPr/>
          <a:lstStyle/>
          <a:p>
            <a:r>
              <a:rPr lang="en-GB" sz="3600" dirty="0">
                <a:solidFill>
                  <a:prstClr val="black"/>
                </a:solidFill>
                <a:latin typeface="Arial"/>
              </a:rPr>
              <a:t>Confidence Metrics applied to filtered signal </a:t>
            </a:r>
            <a:endParaRPr lang="en-US" dirty="0"/>
          </a:p>
        </p:txBody>
      </p:sp>
      <p:sp>
        <p:nvSpPr>
          <p:cNvPr id="6" name="Segnaposto numero diapositiva 5">
            <a:extLst>
              <a:ext uri="{FF2B5EF4-FFF2-40B4-BE49-F238E27FC236}">
                <a16:creationId xmlns:a16="http://schemas.microsoft.com/office/drawing/2014/main" id="{4C524F1D-7C1B-93E8-717A-2B8B171DACC2}"/>
              </a:ext>
            </a:extLst>
          </p:cNvPr>
          <p:cNvSpPr>
            <a:spLocks noGrp="1"/>
          </p:cNvSpPr>
          <p:nvPr>
            <p:ph type="sldNum" sz="quarter" idx="12"/>
          </p:nvPr>
        </p:nvSpPr>
        <p:spPr/>
        <p:txBody>
          <a:bodyPr/>
          <a:lstStyle/>
          <a:p>
            <a:fld id="{5ACA52AF-F19D-405C-AD5F-7D94B96A5CC3}" type="slidenum">
              <a:rPr lang="de-CH" noProof="0" smtClean="0"/>
              <a:t>29</a:t>
            </a:fld>
            <a:endParaRPr lang="de-CH" noProof="0" dirty="0"/>
          </a:p>
        </p:txBody>
      </p:sp>
      <p:sp>
        <p:nvSpPr>
          <p:cNvPr id="10" name="CasellaDiTesto 9">
            <a:extLst>
              <a:ext uri="{FF2B5EF4-FFF2-40B4-BE49-F238E27FC236}">
                <a16:creationId xmlns:a16="http://schemas.microsoft.com/office/drawing/2014/main" id="{74011D40-1D67-0237-8ABF-D98E57DDD9DE}"/>
              </a:ext>
            </a:extLst>
          </p:cNvPr>
          <p:cNvSpPr txBox="1"/>
          <p:nvPr/>
        </p:nvSpPr>
        <p:spPr>
          <a:xfrm>
            <a:off x="731837" y="1390501"/>
            <a:ext cx="10728325" cy="830997"/>
          </a:xfrm>
          <a:prstGeom prst="rect">
            <a:avLst/>
          </a:prstGeom>
          <a:noFill/>
        </p:spPr>
        <p:txBody>
          <a:bodyPr wrap="square" rtlCol="0">
            <a:spAutoFit/>
          </a:bodyPr>
          <a:lstStyle/>
          <a:p>
            <a:r>
              <a:rPr lang="en-GB" sz="2400" dirty="0"/>
              <a:t>The distance peaks and valley on the time axis should differ by up to ±20% from the previous breath</a:t>
            </a:r>
            <a:r>
              <a:rPr lang="it-IT" sz="2400" baseline="30000" dirty="0"/>
              <a:t>[1]</a:t>
            </a:r>
            <a:endParaRPr lang="en-GB" sz="2400" baseline="30000" dirty="0"/>
          </a:p>
        </p:txBody>
      </p:sp>
      <p:pic>
        <p:nvPicPr>
          <p:cNvPr id="3" name="Content Placeholder 11" descr="Chart&#10;&#10;Description automatically generated with medium confidence">
            <a:extLst>
              <a:ext uri="{FF2B5EF4-FFF2-40B4-BE49-F238E27FC236}">
                <a16:creationId xmlns:a16="http://schemas.microsoft.com/office/drawing/2014/main" id="{56CF337E-6605-4718-7D10-2DAF9F8DD3A9}"/>
              </a:ext>
            </a:extLst>
          </p:cNvPr>
          <p:cNvPicPr>
            <a:picLocks noChangeAspect="1"/>
          </p:cNvPicPr>
          <p:nvPr/>
        </p:nvPicPr>
        <p:blipFill rotWithShape="1">
          <a:blip r:embed="rId3">
            <a:extLst>
              <a:ext uri="{28A0092B-C50C-407E-A947-70E740481C1C}">
                <a14:useLocalDpi xmlns:a14="http://schemas.microsoft.com/office/drawing/2010/main" val="0"/>
              </a:ext>
            </a:extLst>
          </a:blip>
          <a:srcRect l="7340" t="4138" r="8041" b="52055"/>
          <a:stretch/>
        </p:blipFill>
        <p:spPr>
          <a:xfrm>
            <a:off x="731837" y="2925773"/>
            <a:ext cx="10656074" cy="3261727"/>
          </a:xfrm>
          <a:prstGeom prst="rect">
            <a:avLst/>
          </a:prstGeom>
        </p:spPr>
      </p:pic>
      <p:cxnSp>
        <p:nvCxnSpPr>
          <p:cNvPr id="7" name="Straight Connector 6">
            <a:extLst>
              <a:ext uri="{FF2B5EF4-FFF2-40B4-BE49-F238E27FC236}">
                <a16:creationId xmlns:a16="http://schemas.microsoft.com/office/drawing/2014/main" id="{DC209E71-E84A-009E-5437-83AE71F277A2}"/>
              </a:ext>
            </a:extLst>
          </p:cNvPr>
          <p:cNvCxnSpPr>
            <a:cxnSpLocks/>
          </p:cNvCxnSpPr>
          <p:nvPr/>
        </p:nvCxnSpPr>
        <p:spPr>
          <a:xfrm>
            <a:off x="3252840" y="5468304"/>
            <a:ext cx="449283"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FFFB8043-61CA-DAF2-79FE-634CF0513210}"/>
              </a:ext>
            </a:extLst>
          </p:cNvPr>
          <p:cNvCxnSpPr>
            <a:cxnSpLocks/>
          </p:cNvCxnSpPr>
          <p:nvPr/>
        </p:nvCxnSpPr>
        <p:spPr>
          <a:xfrm>
            <a:off x="4107863" y="5076418"/>
            <a:ext cx="0" cy="39188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229F0528-0D64-0D04-9FB7-555AF53B8D19}"/>
              </a:ext>
            </a:extLst>
          </p:cNvPr>
          <p:cNvCxnSpPr>
            <a:cxnSpLocks/>
          </p:cNvCxnSpPr>
          <p:nvPr/>
        </p:nvCxnSpPr>
        <p:spPr>
          <a:xfrm>
            <a:off x="3702123" y="4171914"/>
            <a:ext cx="0" cy="129639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4698C5F0-50C4-1E23-17A3-2EB1EED63DDF}"/>
              </a:ext>
            </a:extLst>
          </p:cNvPr>
          <p:cNvCxnSpPr>
            <a:cxnSpLocks/>
          </p:cNvCxnSpPr>
          <p:nvPr/>
        </p:nvCxnSpPr>
        <p:spPr>
          <a:xfrm>
            <a:off x="3702123" y="5468304"/>
            <a:ext cx="405740" cy="0"/>
          </a:xfrm>
          <a:prstGeom prst="line">
            <a:avLst/>
          </a:prstGeom>
          <a:ln w="28575"/>
        </p:spPr>
        <p:style>
          <a:lnRef idx="3">
            <a:schemeClr val="accent5"/>
          </a:lnRef>
          <a:fillRef idx="0">
            <a:schemeClr val="accent5"/>
          </a:fillRef>
          <a:effectRef idx="2">
            <a:schemeClr val="accent5"/>
          </a:effectRef>
          <a:fontRef idx="minor">
            <a:schemeClr val="tx1"/>
          </a:fontRef>
        </p:style>
      </p:cxnSp>
      <p:cxnSp>
        <p:nvCxnSpPr>
          <p:cNvPr id="22" name="Straight Connector 21">
            <a:extLst>
              <a:ext uri="{FF2B5EF4-FFF2-40B4-BE49-F238E27FC236}">
                <a16:creationId xmlns:a16="http://schemas.microsoft.com/office/drawing/2014/main" id="{489F7771-6D26-8396-F2FA-15C1F3E44270}"/>
              </a:ext>
            </a:extLst>
          </p:cNvPr>
          <p:cNvCxnSpPr>
            <a:cxnSpLocks/>
          </p:cNvCxnSpPr>
          <p:nvPr/>
        </p:nvCxnSpPr>
        <p:spPr>
          <a:xfrm>
            <a:off x="6236843" y="4625250"/>
            <a:ext cx="351642"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6719419D-CC83-D546-B341-9F5B91154DE6}"/>
              </a:ext>
            </a:extLst>
          </p:cNvPr>
          <p:cNvCxnSpPr>
            <a:cxnSpLocks/>
          </p:cNvCxnSpPr>
          <p:nvPr/>
        </p:nvCxnSpPr>
        <p:spPr>
          <a:xfrm>
            <a:off x="6236843" y="4427233"/>
            <a:ext cx="0" cy="19801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96B3FA49-6324-DE1B-F6D8-D6E45E572B6B}"/>
              </a:ext>
            </a:extLst>
          </p:cNvPr>
          <p:cNvCxnSpPr>
            <a:cxnSpLocks/>
          </p:cNvCxnSpPr>
          <p:nvPr/>
        </p:nvCxnSpPr>
        <p:spPr>
          <a:xfrm>
            <a:off x="6588485" y="3660615"/>
            <a:ext cx="0" cy="96463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39ED8A0E-8FE0-EDD6-4A9D-2E4F6DDF8025}"/>
              </a:ext>
            </a:extLst>
          </p:cNvPr>
          <p:cNvCxnSpPr>
            <a:cxnSpLocks/>
          </p:cNvCxnSpPr>
          <p:nvPr/>
        </p:nvCxnSpPr>
        <p:spPr>
          <a:xfrm>
            <a:off x="6588485" y="4625250"/>
            <a:ext cx="377373" cy="0"/>
          </a:xfrm>
          <a:prstGeom prst="line">
            <a:avLst/>
          </a:prstGeom>
          <a:ln w="28575"/>
        </p:spPr>
        <p:style>
          <a:lnRef idx="3">
            <a:schemeClr val="accent5"/>
          </a:lnRef>
          <a:fillRef idx="0">
            <a:schemeClr val="accent5"/>
          </a:fillRef>
          <a:effectRef idx="2">
            <a:schemeClr val="accent5"/>
          </a:effectRef>
          <a:fontRef idx="minor">
            <a:schemeClr val="tx1"/>
          </a:fontRef>
        </p:style>
      </p:cxnSp>
      <p:sp>
        <p:nvSpPr>
          <p:cNvPr id="32" name="TextBox 31">
            <a:extLst>
              <a:ext uri="{FF2B5EF4-FFF2-40B4-BE49-F238E27FC236}">
                <a16:creationId xmlns:a16="http://schemas.microsoft.com/office/drawing/2014/main" id="{4C2D3A50-E220-962C-ABF8-25449E37CBC3}"/>
              </a:ext>
            </a:extLst>
          </p:cNvPr>
          <p:cNvSpPr txBox="1"/>
          <p:nvPr/>
        </p:nvSpPr>
        <p:spPr>
          <a:xfrm>
            <a:off x="3048000" y="2969644"/>
            <a:ext cx="6096000" cy="646331"/>
          </a:xfrm>
          <a:prstGeom prst="rect">
            <a:avLst/>
          </a:prstGeom>
          <a:noFill/>
        </p:spPr>
        <p:txBody>
          <a:bodyPr wrap="square">
            <a:spAutoFit/>
          </a:bodyPr>
          <a:lstStyle/>
          <a:p>
            <a:br>
              <a:rPr lang="en-GB" dirty="0"/>
            </a:br>
            <a:endParaRPr lang="en-US" dirty="0"/>
          </a:p>
        </p:txBody>
      </p:sp>
      <p:sp>
        <p:nvSpPr>
          <p:cNvPr id="33" name="CasellaDiTesto 1">
            <a:extLst>
              <a:ext uri="{FF2B5EF4-FFF2-40B4-BE49-F238E27FC236}">
                <a16:creationId xmlns:a16="http://schemas.microsoft.com/office/drawing/2014/main" id="{41B69A41-EB25-A9DC-E84E-BC9A722C3ACD}"/>
              </a:ext>
            </a:extLst>
          </p:cNvPr>
          <p:cNvSpPr txBox="1"/>
          <p:nvPr/>
        </p:nvSpPr>
        <p:spPr>
          <a:xfrm>
            <a:off x="1786464" y="6477713"/>
            <a:ext cx="4237057" cy="230832"/>
          </a:xfrm>
          <a:prstGeom prst="rect">
            <a:avLst/>
          </a:prstGeom>
          <a:noFill/>
        </p:spPr>
        <p:txBody>
          <a:bodyPr wrap="none" rtlCol="0">
            <a:spAutoFit/>
          </a:bodyPr>
          <a:lstStyle/>
          <a:p>
            <a:r>
              <a:rPr lang="it-IT" sz="900" dirty="0">
                <a:effectLst/>
              </a:rPr>
              <a:t>[1] </a:t>
            </a:r>
            <a:r>
              <a:rPr lang="en-GB" sz="900" i="0" dirty="0">
                <a:effectLst/>
              </a:rPr>
              <a:t>Peter H. Charlton</a:t>
            </a:r>
            <a:r>
              <a:rPr lang="en-GB" sz="900" i="0" strike="noStrike" dirty="0">
                <a:effectLst/>
              </a:rPr>
              <a:t>,</a:t>
            </a:r>
            <a:r>
              <a:rPr lang="it-IT" sz="900" dirty="0">
                <a:effectLst/>
              </a:rPr>
              <a:t>, et al. «</a:t>
            </a:r>
            <a:r>
              <a:rPr lang="en-GB" sz="900" i="1" strike="noStrike" dirty="0">
                <a:solidFill>
                  <a:srgbClr val="333333"/>
                </a:solidFill>
                <a:effectLst/>
              </a:rPr>
              <a:t>Waveform Analysis to Estimate Respiratory Rate</a:t>
            </a:r>
            <a:r>
              <a:rPr lang="it-IT" sz="900" dirty="0">
                <a:effectLst/>
              </a:rPr>
              <a:t>»</a:t>
            </a:r>
          </a:p>
        </p:txBody>
      </p:sp>
    </p:spTree>
    <p:extLst>
      <p:ext uri="{BB962C8B-B14F-4D97-AF65-F5344CB8AC3E}">
        <p14:creationId xmlns:p14="http://schemas.microsoft.com/office/powerpoint/2010/main" val="166774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84ECC0-94AA-4EE4-9BC5-BDF9EDDF6ACE}"/>
              </a:ext>
            </a:extLst>
          </p:cNvPr>
          <p:cNvSpPr>
            <a:spLocks noGrp="1"/>
          </p:cNvSpPr>
          <p:nvPr>
            <p:ph idx="14"/>
          </p:nvPr>
        </p:nvSpPr>
        <p:spPr/>
        <p:txBody>
          <a:bodyPr/>
          <a:lstStyle/>
          <a:p>
            <a:r>
              <a:rPr lang="en-GB" dirty="0"/>
              <a:t>Sleep stages</a:t>
            </a:r>
            <a:r>
              <a:rPr lang="en-GB" sz="1800" b="0" baseline="30000" dirty="0"/>
              <a:t>[1][2]</a:t>
            </a:r>
          </a:p>
          <a:p>
            <a:pPr marL="270000" indent="-270000">
              <a:buFont typeface="Arial" panose="020B0604020202020204" pitchFamily="34" charset="0"/>
              <a:buChar char="•"/>
            </a:pPr>
            <a:r>
              <a:rPr lang="en-GB" sz="2400" b="0" dirty="0"/>
              <a:t>Non-Rapid Eye Movement (NREM)</a:t>
            </a:r>
          </a:p>
          <a:p>
            <a:pPr marL="703263" lvl="1" indent="-342900">
              <a:buFont typeface="Arial" panose="020B0604020202020204" pitchFamily="34" charset="0"/>
              <a:buChar char="•"/>
            </a:pPr>
            <a:r>
              <a:rPr lang="en-GB" dirty="0">
                <a:solidFill>
                  <a:srgbClr val="212121"/>
                </a:solidFill>
              </a:rPr>
              <a:t>The breathing rate decelerates </a:t>
            </a:r>
          </a:p>
          <a:p>
            <a:pPr marL="703263" lvl="1" indent="-342900">
              <a:buFont typeface="Arial" panose="020B0604020202020204" pitchFamily="34" charset="0"/>
              <a:buChar char="•"/>
            </a:pPr>
            <a:r>
              <a:rPr lang="en-GB" dirty="0">
                <a:solidFill>
                  <a:srgbClr val="212121"/>
                </a:solidFill>
              </a:rPr>
              <a:t>The respiratory pattern becomes more regular</a:t>
            </a:r>
          </a:p>
          <a:p>
            <a:pPr marL="270000" indent="-270000">
              <a:buFont typeface="Arial" panose="020B0604020202020204" pitchFamily="34" charset="0"/>
              <a:buChar char="•"/>
            </a:pPr>
            <a:r>
              <a:rPr lang="en-GB" sz="2400" b="0" dirty="0"/>
              <a:t>Rapid Eye Movement (REM)</a:t>
            </a:r>
          </a:p>
          <a:p>
            <a:pPr marL="703263" lvl="1" indent="-342900">
              <a:buFont typeface="Arial" panose="020B0604020202020204" pitchFamily="34" charset="0"/>
              <a:buChar char="•"/>
            </a:pPr>
            <a:r>
              <a:rPr lang="en-GB" dirty="0">
                <a:solidFill>
                  <a:srgbClr val="212121"/>
                </a:solidFill>
              </a:rPr>
              <a:t>The breathing rate accelerates</a:t>
            </a:r>
          </a:p>
          <a:p>
            <a:pPr marL="703263" lvl="1" indent="-342900">
              <a:buFont typeface="Arial" panose="020B0604020202020204" pitchFamily="34" charset="0"/>
              <a:buChar char="•"/>
            </a:pPr>
            <a:r>
              <a:rPr lang="en-GB" dirty="0">
                <a:solidFill>
                  <a:srgbClr val="212121"/>
                </a:solidFill>
              </a:rPr>
              <a:t>The respiratory pattern becomes irregular</a:t>
            </a:r>
          </a:p>
          <a:p>
            <a:pPr marL="630363" lvl="1" indent="-270000">
              <a:buFont typeface="Arial" panose="020B0604020202020204" pitchFamily="34" charset="0"/>
              <a:buChar char="•"/>
            </a:pPr>
            <a:endParaRPr lang="en-GB" sz="2000" b="0" dirty="0"/>
          </a:p>
        </p:txBody>
      </p:sp>
      <p:sp>
        <p:nvSpPr>
          <p:cNvPr id="3" name="Title 2">
            <a:extLst>
              <a:ext uri="{FF2B5EF4-FFF2-40B4-BE49-F238E27FC236}">
                <a16:creationId xmlns:a16="http://schemas.microsoft.com/office/drawing/2014/main" id="{0F108FDB-D93B-4B59-A196-E46C24CC8915}"/>
              </a:ext>
            </a:extLst>
          </p:cNvPr>
          <p:cNvSpPr>
            <a:spLocks noGrp="1"/>
          </p:cNvSpPr>
          <p:nvPr>
            <p:ph type="title"/>
          </p:nvPr>
        </p:nvSpPr>
        <p:spPr/>
        <p:txBody>
          <a:bodyPr/>
          <a:lstStyle/>
          <a:p>
            <a:r>
              <a:rPr lang="de-CH" dirty="0" err="1"/>
              <a:t>Introduction</a:t>
            </a:r>
            <a:r>
              <a:rPr lang="de-CH" dirty="0"/>
              <a:t>: </a:t>
            </a:r>
            <a:r>
              <a:rPr lang="de-CH" dirty="0" err="1"/>
              <a:t>Why</a:t>
            </a:r>
            <a:r>
              <a:rPr lang="de-CH" dirty="0"/>
              <a:t>?</a:t>
            </a:r>
            <a:endParaRPr lang="en-US" dirty="0"/>
          </a:p>
        </p:txBody>
      </p:sp>
      <p:sp>
        <p:nvSpPr>
          <p:cNvPr id="6" name="Slide Number Placeholder 5">
            <a:extLst>
              <a:ext uri="{FF2B5EF4-FFF2-40B4-BE49-F238E27FC236}">
                <a16:creationId xmlns:a16="http://schemas.microsoft.com/office/drawing/2014/main" id="{74730A85-4780-42DC-95E7-482375B44246}"/>
              </a:ext>
            </a:extLst>
          </p:cNvPr>
          <p:cNvSpPr>
            <a:spLocks noGrp="1"/>
          </p:cNvSpPr>
          <p:nvPr>
            <p:ph type="sldNum" sz="quarter" idx="4"/>
          </p:nvPr>
        </p:nvSpPr>
        <p:spPr>
          <a:xfrm>
            <a:off x="11216368" y="6522444"/>
            <a:ext cx="243794" cy="216000"/>
          </a:xfrm>
        </p:spPr>
        <p:txBody>
          <a:bodyPr/>
          <a:lstStyle/>
          <a:p>
            <a:fld id="{5ACA52AF-F19D-405C-AD5F-7D94B96A5CC3}" type="slidenum">
              <a:rPr lang="de-CH" noProof="0" smtClean="0"/>
              <a:t>3</a:t>
            </a:fld>
            <a:endParaRPr lang="de-CH" noProof="0"/>
          </a:p>
        </p:txBody>
      </p:sp>
      <p:pic>
        <p:nvPicPr>
          <p:cNvPr id="9" name="Picture Placeholder 8">
            <a:extLst>
              <a:ext uri="{FF2B5EF4-FFF2-40B4-BE49-F238E27FC236}">
                <a16:creationId xmlns:a16="http://schemas.microsoft.com/office/drawing/2014/main" id="{00877013-C74E-4721-8E2C-1E66CC11241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786" b="1786"/>
          <a:stretch/>
        </p:blipFill>
        <p:spPr/>
      </p:pic>
      <p:sp>
        <p:nvSpPr>
          <p:cNvPr id="7" name="CasellaDiTesto 34">
            <a:extLst>
              <a:ext uri="{FF2B5EF4-FFF2-40B4-BE49-F238E27FC236}">
                <a16:creationId xmlns:a16="http://schemas.microsoft.com/office/drawing/2014/main" id="{9BE733B8-5521-68FB-4A6D-99F5DFD390C5}"/>
              </a:ext>
            </a:extLst>
          </p:cNvPr>
          <p:cNvSpPr txBox="1"/>
          <p:nvPr/>
        </p:nvSpPr>
        <p:spPr>
          <a:xfrm>
            <a:off x="1793134" y="6461957"/>
            <a:ext cx="5979266" cy="369332"/>
          </a:xfrm>
          <a:prstGeom prst="rect">
            <a:avLst/>
          </a:prstGeom>
          <a:noFill/>
        </p:spPr>
        <p:txBody>
          <a:bodyPr wrap="square">
            <a:spAutoFit/>
          </a:bodyPr>
          <a:lstStyle/>
          <a:p>
            <a:r>
              <a:rPr lang="it-IT" sz="900" dirty="0">
                <a:solidFill>
                  <a:srgbClr val="212121"/>
                </a:solidFill>
              </a:rPr>
              <a:t>[1] </a:t>
            </a:r>
            <a:r>
              <a:rPr lang="it-IT" sz="900" b="0" u="none" strike="noStrike" dirty="0" err="1">
                <a:solidFill>
                  <a:srgbClr val="212121"/>
                </a:solidFill>
                <a:effectLst/>
              </a:rPr>
              <a:t>Tataraidze</a:t>
            </a:r>
            <a:r>
              <a:rPr lang="it-IT" sz="900" b="0" u="none" strike="noStrike" dirty="0">
                <a:solidFill>
                  <a:srgbClr val="212121"/>
                </a:solidFill>
                <a:effectLst/>
              </a:rPr>
              <a:t> A</a:t>
            </a:r>
            <a:r>
              <a:rPr lang="it-IT" sz="900" dirty="0">
                <a:solidFill>
                  <a:srgbClr val="212121"/>
                </a:solidFill>
              </a:rPr>
              <a:t> </a:t>
            </a:r>
            <a:r>
              <a:rPr lang="it-IT" sz="900" b="0" u="none" strike="noStrike" dirty="0">
                <a:solidFill>
                  <a:srgbClr val="212121"/>
                </a:solidFill>
                <a:effectLst/>
              </a:rPr>
              <a:t> </a:t>
            </a:r>
            <a:r>
              <a:rPr lang="it-IT" sz="900" dirty="0">
                <a:solidFill>
                  <a:srgbClr val="212121"/>
                </a:solidFill>
              </a:rPr>
              <a:t>et al. « </a:t>
            </a:r>
            <a:r>
              <a:rPr lang="it-IT" sz="900" b="0" i="1" u="none" strike="noStrike" dirty="0" err="1">
                <a:solidFill>
                  <a:srgbClr val="212121"/>
                </a:solidFill>
                <a:effectLst/>
              </a:rPr>
              <a:t>Sleep</a:t>
            </a:r>
            <a:r>
              <a:rPr lang="it-IT" sz="900" b="0" i="1" u="none" strike="noStrike" dirty="0">
                <a:solidFill>
                  <a:srgbClr val="212121"/>
                </a:solidFill>
                <a:effectLst/>
              </a:rPr>
              <a:t> stage </a:t>
            </a:r>
            <a:r>
              <a:rPr lang="it-IT" sz="900" b="0" i="1" u="none" strike="noStrike" dirty="0" err="1">
                <a:solidFill>
                  <a:srgbClr val="212121"/>
                </a:solidFill>
                <a:effectLst/>
              </a:rPr>
              <a:t>classification</a:t>
            </a:r>
            <a:r>
              <a:rPr lang="it-IT" sz="900" b="0" i="1" u="none" strike="noStrike" dirty="0">
                <a:solidFill>
                  <a:srgbClr val="212121"/>
                </a:solidFill>
                <a:effectLst/>
              </a:rPr>
              <a:t> </a:t>
            </a:r>
            <a:r>
              <a:rPr lang="it-IT" sz="900" b="0" i="1" u="none" strike="noStrike" dirty="0" err="1">
                <a:solidFill>
                  <a:srgbClr val="212121"/>
                </a:solidFill>
                <a:effectLst/>
              </a:rPr>
              <a:t>based</a:t>
            </a:r>
            <a:r>
              <a:rPr lang="it-IT" sz="900" b="0" i="1" u="none" strike="noStrike" dirty="0">
                <a:solidFill>
                  <a:srgbClr val="212121"/>
                </a:solidFill>
                <a:effectLst/>
              </a:rPr>
              <a:t> on </a:t>
            </a:r>
            <a:r>
              <a:rPr lang="it-IT" sz="900" b="0" i="1" u="none" strike="noStrike" dirty="0" err="1">
                <a:solidFill>
                  <a:srgbClr val="212121"/>
                </a:solidFill>
                <a:effectLst/>
              </a:rPr>
              <a:t>respiratory</a:t>
            </a:r>
            <a:r>
              <a:rPr lang="it-IT" sz="900" b="0" i="1" u="none" strike="noStrike" dirty="0">
                <a:solidFill>
                  <a:srgbClr val="212121"/>
                </a:solidFill>
                <a:effectLst/>
              </a:rPr>
              <a:t> </a:t>
            </a:r>
            <a:r>
              <a:rPr lang="it-IT" sz="900" b="0" i="1" u="none" strike="noStrike" dirty="0" err="1">
                <a:solidFill>
                  <a:srgbClr val="212121"/>
                </a:solidFill>
                <a:effectLst/>
              </a:rPr>
              <a:t>signal</a:t>
            </a:r>
            <a:r>
              <a:rPr lang="it-IT" sz="900" i="1" dirty="0">
                <a:solidFill>
                  <a:srgbClr val="212121"/>
                </a:solidFill>
              </a:rPr>
              <a:t> </a:t>
            </a:r>
            <a:r>
              <a:rPr lang="it-IT" sz="900" b="0" i="1" u="none" strike="noStrike" dirty="0">
                <a:solidFill>
                  <a:srgbClr val="212121"/>
                </a:solidFill>
                <a:effectLst/>
              </a:rPr>
              <a:t>»</a:t>
            </a:r>
          </a:p>
          <a:p>
            <a:endParaRPr lang="en-GB" sz="900" i="1" dirty="0"/>
          </a:p>
        </p:txBody>
      </p:sp>
      <p:sp>
        <p:nvSpPr>
          <p:cNvPr id="8" name="CasellaDiTesto 34">
            <a:extLst>
              <a:ext uri="{FF2B5EF4-FFF2-40B4-BE49-F238E27FC236}">
                <a16:creationId xmlns:a16="http://schemas.microsoft.com/office/drawing/2014/main" id="{3D72B93E-EC71-FB7D-802F-C0ED842AED8E}"/>
              </a:ext>
            </a:extLst>
          </p:cNvPr>
          <p:cNvSpPr txBox="1"/>
          <p:nvPr/>
        </p:nvSpPr>
        <p:spPr>
          <a:xfrm>
            <a:off x="1793134" y="6461957"/>
            <a:ext cx="5979266" cy="369332"/>
          </a:xfrm>
          <a:prstGeom prst="rect">
            <a:avLst/>
          </a:prstGeom>
          <a:noFill/>
        </p:spPr>
        <p:txBody>
          <a:bodyPr wrap="square">
            <a:spAutoFit/>
          </a:bodyPr>
          <a:lstStyle/>
          <a:p>
            <a:r>
              <a:rPr lang="it-IT" sz="900" dirty="0">
                <a:solidFill>
                  <a:srgbClr val="212121"/>
                </a:solidFill>
              </a:rPr>
              <a:t>[1] </a:t>
            </a:r>
            <a:r>
              <a:rPr lang="it-IT" sz="900" b="0" u="none" strike="noStrike" dirty="0" err="1">
                <a:solidFill>
                  <a:srgbClr val="212121"/>
                </a:solidFill>
                <a:effectLst/>
              </a:rPr>
              <a:t>Tataraidze</a:t>
            </a:r>
            <a:r>
              <a:rPr lang="it-IT" sz="900" b="0" u="none" strike="noStrike" dirty="0">
                <a:solidFill>
                  <a:srgbClr val="212121"/>
                </a:solidFill>
                <a:effectLst/>
              </a:rPr>
              <a:t> A</a:t>
            </a:r>
            <a:r>
              <a:rPr lang="it-IT" sz="900" dirty="0">
                <a:solidFill>
                  <a:srgbClr val="212121"/>
                </a:solidFill>
              </a:rPr>
              <a:t> </a:t>
            </a:r>
            <a:r>
              <a:rPr lang="it-IT" sz="900" b="0" u="none" strike="noStrike" dirty="0">
                <a:solidFill>
                  <a:srgbClr val="212121"/>
                </a:solidFill>
                <a:effectLst/>
              </a:rPr>
              <a:t> </a:t>
            </a:r>
            <a:r>
              <a:rPr lang="it-IT" sz="900" dirty="0">
                <a:solidFill>
                  <a:srgbClr val="212121"/>
                </a:solidFill>
              </a:rPr>
              <a:t>et al. « </a:t>
            </a:r>
            <a:r>
              <a:rPr lang="it-IT" sz="900" b="0" i="1" u="none" strike="noStrike" dirty="0" err="1">
                <a:solidFill>
                  <a:srgbClr val="212121"/>
                </a:solidFill>
                <a:effectLst/>
              </a:rPr>
              <a:t>Sleep</a:t>
            </a:r>
            <a:r>
              <a:rPr lang="it-IT" sz="900" b="0" i="1" u="none" strike="noStrike" dirty="0">
                <a:solidFill>
                  <a:srgbClr val="212121"/>
                </a:solidFill>
                <a:effectLst/>
              </a:rPr>
              <a:t> stage </a:t>
            </a:r>
            <a:r>
              <a:rPr lang="it-IT" sz="900" b="0" i="1" u="none" strike="noStrike" dirty="0" err="1">
                <a:solidFill>
                  <a:srgbClr val="212121"/>
                </a:solidFill>
                <a:effectLst/>
              </a:rPr>
              <a:t>classification</a:t>
            </a:r>
            <a:r>
              <a:rPr lang="it-IT" sz="900" b="0" i="1" u="none" strike="noStrike" dirty="0">
                <a:solidFill>
                  <a:srgbClr val="212121"/>
                </a:solidFill>
                <a:effectLst/>
              </a:rPr>
              <a:t> </a:t>
            </a:r>
            <a:r>
              <a:rPr lang="it-IT" sz="900" b="0" i="1" u="none" strike="noStrike" dirty="0" err="1">
                <a:solidFill>
                  <a:srgbClr val="212121"/>
                </a:solidFill>
                <a:effectLst/>
              </a:rPr>
              <a:t>based</a:t>
            </a:r>
            <a:r>
              <a:rPr lang="it-IT" sz="900" b="0" i="1" u="none" strike="noStrike" dirty="0">
                <a:solidFill>
                  <a:srgbClr val="212121"/>
                </a:solidFill>
                <a:effectLst/>
              </a:rPr>
              <a:t> on </a:t>
            </a:r>
            <a:r>
              <a:rPr lang="it-IT" sz="900" b="0" i="1" u="none" strike="noStrike" dirty="0" err="1">
                <a:solidFill>
                  <a:srgbClr val="212121"/>
                </a:solidFill>
                <a:effectLst/>
              </a:rPr>
              <a:t>respiratory</a:t>
            </a:r>
            <a:r>
              <a:rPr lang="it-IT" sz="900" b="0" i="1" u="none" strike="noStrike" dirty="0">
                <a:solidFill>
                  <a:srgbClr val="212121"/>
                </a:solidFill>
                <a:effectLst/>
              </a:rPr>
              <a:t> </a:t>
            </a:r>
            <a:r>
              <a:rPr lang="it-IT" sz="900" b="0" i="1" u="none" strike="noStrike" dirty="0" err="1">
                <a:solidFill>
                  <a:srgbClr val="212121"/>
                </a:solidFill>
                <a:effectLst/>
              </a:rPr>
              <a:t>signal</a:t>
            </a:r>
            <a:r>
              <a:rPr lang="it-IT" sz="900" i="1" dirty="0">
                <a:solidFill>
                  <a:srgbClr val="212121"/>
                </a:solidFill>
              </a:rPr>
              <a:t> </a:t>
            </a:r>
            <a:r>
              <a:rPr lang="it-IT" sz="900" b="0" i="1" u="none" strike="noStrike" dirty="0">
                <a:solidFill>
                  <a:srgbClr val="212121"/>
                </a:solidFill>
                <a:effectLst/>
              </a:rPr>
              <a:t>»</a:t>
            </a:r>
          </a:p>
          <a:p>
            <a:r>
              <a:rPr lang="en-GB" sz="900" b="0" i="0" u="none" strike="noStrike" dirty="0">
                <a:solidFill>
                  <a:srgbClr val="333333"/>
                </a:solidFill>
                <a:effectLst/>
                <a:latin typeface="Arial" panose="020B0604020202020204" pitchFamily="34" charset="0"/>
              </a:rPr>
              <a:t>[2] H. -t. Wu et al. </a:t>
            </a:r>
            <a:r>
              <a:rPr lang="it-IT" sz="900" i="1" dirty="0">
                <a:solidFill>
                  <a:srgbClr val="212121"/>
                </a:solidFill>
              </a:rPr>
              <a:t>« </a:t>
            </a:r>
            <a:r>
              <a:rPr lang="en-GB" sz="900" b="0" i="1" u="none" strike="noStrike" dirty="0">
                <a:solidFill>
                  <a:srgbClr val="333333"/>
                </a:solidFill>
                <a:effectLst/>
                <a:latin typeface="Arial" panose="020B0604020202020204" pitchFamily="34" charset="0"/>
              </a:rPr>
              <a:t>Assess Sleep Stage by Modern Signal Processing Techniques</a:t>
            </a:r>
            <a:r>
              <a:rPr lang="it-IT" sz="900" b="0" i="1" u="none" strike="noStrike" dirty="0">
                <a:solidFill>
                  <a:srgbClr val="212121"/>
                </a:solidFill>
                <a:effectLst/>
              </a:rPr>
              <a:t> »</a:t>
            </a:r>
            <a:endParaRPr lang="en-GB" sz="900" i="1" dirty="0"/>
          </a:p>
        </p:txBody>
      </p:sp>
    </p:spTree>
    <p:extLst>
      <p:ext uri="{BB962C8B-B14F-4D97-AF65-F5344CB8AC3E}">
        <p14:creationId xmlns:p14="http://schemas.microsoft.com/office/powerpoint/2010/main" val="2600969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248CCF4E-5F9C-674E-6F7C-F02508FD20B8}"/>
              </a:ext>
            </a:extLst>
          </p:cNvPr>
          <p:cNvSpPr>
            <a:spLocks noGrp="1"/>
          </p:cNvSpPr>
          <p:nvPr>
            <p:ph type="title"/>
          </p:nvPr>
        </p:nvSpPr>
        <p:spPr/>
        <p:txBody>
          <a:bodyPr/>
          <a:lstStyle/>
          <a:p>
            <a:r>
              <a:rPr lang="en-US" dirty="0"/>
              <a:t>Overview</a:t>
            </a:r>
            <a:endParaRPr lang="en-GB" dirty="0"/>
          </a:p>
        </p:txBody>
      </p:sp>
      <p:sp>
        <p:nvSpPr>
          <p:cNvPr id="6" name="Segnaposto contenuto 5">
            <a:extLst>
              <a:ext uri="{FF2B5EF4-FFF2-40B4-BE49-F238E27FC236}">
                <a16:creationId xmlns:a16="http://schemas.microsoft.com/office/drawing/2014/main" id="{FD9E51D7-C13B-8F2F-F079-F6F6DB7BDDFA}"/>
              </a:ext>
            </a:extLst>
          </p:cNvPr>
          <p:cNvSpPr>
            <a:spLocks noGrp="1"/>
          </p:cNvSpPr>
          <p:nvPr>
            <p:ph idx="1"/>
          </p:nvPr>
        </p:nvSpPr>
        <p:spPr>
          <a:xfrm>
            <a:off x="2874659" y="1192560"/>
            <a:ext cx="4643999" cy="4084074"/>
          </a:xfrm>
        </p:spPr>
        <p:txBody>
          <a:bodyPr numCol="1" anchor="ctr"/>
          <a:lstStyle/>
          <a:p>
            <a:pPr marL="0" indent="0">
              <a:lnSpc>
                <a:spcPct val="300000"/>
              </a:lnSpc>
              <a:buNone/>
            </a:pPr>
            <a:r>
              <a:rPr lang="en-GB" sz="2800" b="0" dirty="0">
                <a:solidFill>
                  <a:schemeClr val="bg2">
                    <a:lumMod val="50000"/>
                  </a:schemeClr>
                </a:solidFill>
                <a:latin typeface="+mj-lt"/>
              </a:rPr>
              <a:t>Introduction</a:t>
            </a:r>
          </a:p>
          <a:p>
            <a:pPr marL="0" indent="0">
              <a:lnSpc>
                <a:spcPct val="300000"/>
              </a:lnSpc>
              <a:buNone/>
            </a:pPr>
            <a:r>
              <a:rPr lang="en-GB" sz="2800" b="0" dirty="0">
                <a:solidFill>
                  <a:schemeClr val="bg2">
                    <a:lumMod val="50000"/>
                  </a:schemeClr>
                </a:solidFill>
                <a:latin typeface="+mj-lt"/>
              </a:rPr>
              <a:t>Methods</a:t>
            </a:r>
          </a:p>
          <a:p>
            <a:pPr marL="0" indent="0">
              <a:lnSpc>
                <a:spcPct val="300000"/>
              </a:lnSpc>
              <a:buNone/>
            </a:pPr>
            <a:r>
              <a:rPr lang="en-GB" sz="2800" b="0" dirty="0">
                <a:solidFill>
                  <a:schemeClr val="bg2">
                    <a:lumMod val="50000"/>
                  </a:schemeClr>
                </a:solidFill>
                <a:latin typeface="+mj-lt"/>
              </a:rPr>
              <a:t>Data Analysis</a:t>
            </a:r>
          </a:p>
        </p:txBody>
      </p:sp>
      <p:sp>
        <p:nvSpPr>
          <p:cNvPr id="4" name="Segnaposto numero diapositiva 3">
            <a:extLst>
              <a:ext uri="{FF2B5EF4-FFF2-40B4-BE49-F238E27FC236}">
                <a16:creationId xmlns:a16="http://schemas.microsoft.com/office/drawing/2014/main" id="{CCBBF9EA-2B0D-44D8-1B96-20EA304CA8FE}"/>
              </a:ext>
            </a:extLst>
          </p:cNvPr>
          <p:cNvSpPr>
            <a:spLocks noGrp="1"/>
          </p:cNvSpPr>
          <p:nvPr>
            <p:ph type="sldNum" sz="quarter" idx="12"/>
          </p:nvPr>
        </p:nvSpPr>
        <p:spPr/>
        <p:txBody>
          <a:bodyPr/>
          <a:lstStyle/>
          <a:p>
            <a:fld id="{B6F15528-21DE-4FAA-801E-634DDDAF4B2B}" type="slidenum">
              <a:rPr lang="en-US" smtClean="0"/>
              <a:pPr/>
              <a:t>30</a:t>
            </a:fld>
            <a:endParaRPr lang="en-US" dirty="0"/>
          </a:p>
        </p:txBody>
      </p:sp>
      <p:pic>
        <p:nvPicPr>
          <p:cNvPr id="14" name="Elemento grafico 13" descr="Intelligenza artificiale contorno">
            <a:extLst>
              <a:ext uri="{FF2B5EF4-FFF2-40B4-BE49-F238E27FC236}">
                <a16:creationId xmlns:a16="http://schemas.microsoft.com/office/drawing/2014/main" id="{8F9EA34C-5042-8478-E1D5-D395F80A91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7278" y="4497597"/>
            <a:ext cx="914400" cy="914400"/>
          </a:xfrm>
          <a:prstGeom prst="rect">
            <a:avLst/>
          </a:prstGeom>
        </p:spPr>
      </p:pic>
      <p:pic>
        <p:nvPicPr>
          <p:cNvPr id="18" name="Elemento grafico 17" descr="Lampadina fluorescente contorno">
            <a:extLst>
              <a:ext uri="{FF2B5EF4-FFF2-40B4-BE49-F238E27FC236}">
                <a16:creationId xmlns:a16="http://schemas.microsoft.com/office/drawing/2014/main" id="{A1D421DE-A36B-50B0-8DDF-194D387AAA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4481" y="1651905"/>
            <a:ext cx="914400" cy="914400"/>
          </a:xfrm>
          <a:prstGeom prst="rect">
            <a:avLst/>
          </a:prstGeom>
        </p:spPr>
      </p:pic>
      <p:sp>
        <p:nvSpPr>
          <p:cNvPr id="20" name="CasellaDiTesto 19">
            <a:extLst>
              <a:ext uri="{FF2B5EF4-FFF2-40B4-BE49-F238E27FC236}">
                <a16:creationId xmlns:a16="http://schemas.microsoft.com/office/drawing/2014/main" id="{5EB9AC13-D09A-AA59-24BD-A1FC05F4FFA0}"/>
              </a:ext>
            </a:extLst>
          </p:cNvPr>
          <p:cNvSpPr txBox="1"/>
          <p:nvPr/>
        </p:nvSpPr>
        <p:spPr>
          <a:xfrm>
            <a:off x="7574436" y="1465707"/>
            <a:ext cx="2820257" cy="2436180"/>
          </a:xfrm>
          <a:prstGeom prst="rect">
            <a:avLst/>
          </a:prstGeom>
          <a:noFill/>
        </p:spPr>
        <p:txBody>
          <a:bodyPr wrap="square">
            <a:spAutoFit/>
          </a:bodyPr>
          <a:lstStyle/>
          <a:p>
            <a:pPr marL="0" indent="0">
              <a:lnSpc>
                <a:spcPct val="300000"/>
              </a:lnSpc>
              <a:buNone/>
            </a:pPr>
            <a:r>
              <a:rPr lang="en-GB" sz="2800" b="1" dirty="0"/>
              <a:t>Result</a:t>
            </a:r>
          </a:p>
          <a:p>
            <a:pPr marL="0" indent="0">
              <a:lnSpc>
                <a:spcPct val="300000"/>
              </a:lnSpc>
              <a:buNone/>
            </a:pPr>
            <a:r>
              <a:rPr lang="en-GB" sz="2800" dirty="0">
                <a:solidFill>
                  <a:schemeClr val="bg2">
                    <a:lumMod val="50000"/>
                  </a:schemeClr>
                </a:solidFill>
              </a:rPr>
              <a:t>Conclusion</a:t>
            </a:r>
          </a:p>
        </p:txBody>
      </p:sp>
      <p:pic>
        <p:nvPicPr>
          <p:cNvPr id="22" name="Elemento grafico 21" descr="Internet delle cose contorno">
            <a:extLst>
              <a:ext uri="{FF2B5EF4-FFF2-40B4-BE49-F238E27FC236}">
                <a16:creationId xmlns:a16="http://schemas.microsoft.com/office/drawing/2014/main" id="{124F852C-6790-FA3C-A162-51FF02E032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75073" y="3057859"/>
            <a:ext cx="846605" cy="846605"/>
          </a:xfrm>
          <a:prstGeom prst="rect">
            <a:avLst/>
          </a:prstGeom>
        </p:spPr>
      </p:pic>
      <p:pic>
        <p:nvPicPr>
          <p:cNvPr id="24" name="Elemento grafico 23" descr="Collegato/non collegato contorno">
            <a:extLst>
              <a:ext uri="{FF2B5EF4-FFF2-40B4-BE49-F238E27FC236}">
                <a16:creationId xmlns:a16="http://schemas.microsoft.com/office/drawing/2014/main" id="{C9A979B8-0AF2-B9C8-4075-3E1EF4B3CE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37" y="3082571"/>
            <a:ext cx="914399" cy="914399"/>
          </a:xfrm>
          <a:prstGeom prst="rect">
            <a:avLst/>
          </a:prstGeom>
        </p:spPr>
      </p:pic>
      <p:pic>
        <p:nvPicPr>
          <p:cNvPr id="26" name="Elemento grafico 25" descr="Disco contorno">
            <a:extLst>
              <a:ext uri="{FF2B5EF4-FFF2-40B4-BE49-F238E27FC236}">
                <a16:creationId xmlns:a16="http://schemas.microsoft.com/office/drawing/2014/main" id="{BB093007-60C0-6D25-3A9E-F1647F6D22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36" y="1857025"/>
            <a:ext cx="914400" cy="914400"/>
          </a:xfrm>
          <a:prstGeom prst="rect">
            <a:avLst/>
          </a:prstGeom>
        </p:spPr>
      </p:pic>
    </p:spTree>
    <p:extLst>
      <p:ext uri="{BB962C8B-B14F-4D97-AF65-F5344CB8AC3E}">
        <p14:creationId xmlns:p14="http://schemas.microsoft.com/office/powerpoint/2010/main" val="1443114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BCC3FD-9878-16FA-6CC6-AD757224839E}"/>
              </a:ext>
            </a:extLst>
          </p:cNvPr>
          <p:cNvSpPr>
            <a:spLocks noGrp="1"/>
          </p:cNvSpPr>
          <p:nvPr>
            <p:ph type="title"/>
          </p:nvPr>
        </p:nvSpPr>
        <p:spPr/>
        <p:txBody>
          <a:bodyPr/>
          <a:lstStyle/>
          <a:p>
            <a:r>
              <a:rPr lang="en-GB" sz="3600" dirty="0"/>
              <a:t> Result: Evaluation Metrics</a:t>
            </a:r>
            <a:endParaRPr lang="en-US" dirty="0"/>
          </a:p>
        </p:txBody>
      </p:sp>
      <p:sp>
        <p:nvSpPr>
          <p:cNvPr id="6" name="Segnaposto numero diapositiva 5">
            <a:extLst>
              <a:ext uri="{FF2B5EF4-FFF2-40B4-BE49-F238E27FC236}">
                <a16:creationId xmlns:a16="http://schemas.microsoft.com/office/drawing/2014/main" id="{15CC2C42-4DEF-CF2E-8466-E2E9E4F7F08A}"/>
              </a:ext>
            </a:extLst>
          </p:cNvPr>
          <p:cNvSpPr>
            <a:spLocks noGrp="1"/>
          </p:cNvSpPr>
          <p:nvPr>
            <p:ph type="sldNum" sz="quarter" idx="12"/>
          </p:nvPr>
        </p:nvSpPr>
        <p:spPr/>
        <p:txBody>
          <a:bodyPr/>
          <a:lstStyle/>
          <a:p>
            <a:fld id="{5ACA52AF-F19D-405C-AD5F-7D94B96A5CC3}" type="slidenum">
              <a:rPr lang="de-CH" noProof="0" smtClean="0"/>
              <a:t>31</a:t>
            </a:fld>
            <a:endParaRPr lang="de-CH" noProof="0" dirty="0"/>
          </a:p>
        </p:txBody>
      </p:sp>
      <p:pic>
        <p:nvPicPr>
          <p:cNvPr id="3" name="Picture 2" descr="Diagram, schematic&#10;&#10;Description automatically generated">
            <a:extLst>
              <a:ext uri="{FF2B5EF4-FFF2-40B4-BE49-F238E27FC236}">
                <a16:creationId xmlns:a16="http://schemas.microsoft.com/office/drawing/2014/main" id="{DA631BC3-D49C-FEAD-715E-8A86FDBAA8B8}"/>
              </a:ext>
            </a:extLst>
          </p:cNvPr>
          <p:cNvPicPr>
            <a:picLocks noChangeAspect="1"/>
          </p:cNvPicPr>
          <p:nvPr/>
        </p:nvPicPr>
        <p:blipFill rotWithShape="1">
          <a:blip r:embed="rId3">
            <a:extLst>
              <a:ext uri="{28A0092B-C50C-407E-A947-70E740481C1C}">
                <a14:useLocalDpi xmlns:a14="http://schemas.microsoft.com/office/drawing/2010/main" val="0"/>
              </a:ext>
            </a:extLst>
          </a:blip>
          <a:srcRect l="56597" t="10562" r="11044" b="9503"/>
          <a:stretch/>
        </p:blipFill>
        <p:spPr>
          <a:xfrm>
            <a:off x="1688049" y="973914"/>
            <a:ext cx="2887037" cy="5348753"/>
          </a:xfrm>
          <a:prstGeom prst="rect">
            <a:avLst/>
          </a:prstGeom>
        </p:spPr>
      </p:pic>
      <p:pic>
        <p:nvPicPr>
          <p:cNvPr id="22" name="Picture 21" descr="Chart, histogram&#10;&#10;Description automatically generated">
            <a:extLst>
              <a:ext uri="{FF2B5EF4-FFF2-40B4-BE49-F238E27FC236}">
                <a16:creationId xmlns:a16="http://schemas.microsoft.com/office/drawing/2014/main" id="{4363B8AC-6FA2-3912-C491-E38B82227EE0}"/>
              </a:ext>
            </a:extLst>
          </p:cNvPr>
          <p:cNvPicPr>
            <a:picLocks noChangeAspect="1"/>
          </p:cNvPicPr>
          <p:nvPr/>
        </p:nvPicPr>
        <p:blipFill rotWithShape="1">
          <a:blip r:embed="rId4">
            <a:extLst>
              <a:ext uri="{28A0092B-C50C-407E-A947-70E740481C1C}">
                <a14:useLocalDpi xmlns:a14="http://schemas.microsoft.com/office/drawing/2010/main" val="0"/>
              </a:ext>
            </a:extLst>
          </a:blip>
          <a:srcRect l="6843" r="7574"/>
          <a:stretch/>
        </p:blipFill>
        <p:spPr>
          <a:xfrm>
            <a:off x="4911047" y="2620352"/>
            <a:ext cx="6651858" cy="3668959"/>
          </a:xfrm>
          <a:prstGeom prst="rect">
            <a:avLst/>
          </a:prstGeom>
        </p:spPr>
      </p:pic>
      <p:sp>
        <p:nvSpPr>
          <p:cNvPr id="23" name="Rettangolo 5">
            <a:extLst>
              <a:ext uri="{FF2B5EF4-FFF2-40B4-BE49-F238E27FC236}">
                <a16:creationId xmlns:a16="http://schemas.microsoft.com/office/drawing/2014/main" id="{23249143-A1F3-D10B-DD59-37082EA5C9F4}"/>
              </a:ext>
            </a:extLst>
          </p:cNvPr>
          <p:cNvSpPr/>
          <p:nvPr/>
        </p:nvSpPr>
        <p:spPr>
          <a:xfrm>
            <a:off x="2891159" y="2895607"/>
            <a:ext cx="240408" cy="226452"/>
          </a:xfrm>
          <a:prstGeom prst="rect">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a:p>
        </p:txBody>
      </p:sp>
      <p:cxnSp>
        <p:nvCxnSpPr>
          <p:cNvPr id="25" name="Straight Arrow Connector 24">
            <a:extLst>
              <a:ext uri="{FF2B5EF4-FFF2-40B4-BE49-F238E27FC236}">
                <a16:creationId xmlns:a16="http://schemas.microsoft.com/office/drawing/2014/main" id="{E9A5C160-AEAB-3D8C-64B0-ED0237D6FDCB}"/>
              </a:ext>
            </a:extLst>
          </p:cNvPr>
          <p:cNvCxnSpPr>
            <a:cxnSpLocks/>
          </p:cNvCxnSpPr>
          <p:nvPr/>
        </p:nvCxnSpPr>
        <p:spPr>
          <a:xfrm flipH="1" flipV="1">
            <a:off x="3131567" y="2972892"/>
            <a:ext cx="1779480" cy="2271461"/>
          </a:xfrm>
          <a:prstGeom prst="straightConnector1">
            <a:avLst/>
          </a:prstGeom>
          <a:ln w="28575">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28" name="TextBox 27">
            <a:extLst>
              <a:ext uri="{FF2B5EF4-FFF2-40B4-BE49-F238E27FC236}">
                <a16:creationId xmlns:a16="http://schemas.microsoft.com/office/drawing/2014/main" id="{57BCF51D-507E-06FB-2518-F32EECE909E7}"/>
              </a:ext>
            </a:extLst>
          </p:cNvPr>
          <p:cNvSpPr txBox="1"/>
          <p:nvPr/>
        </p:nvSpPr>
        <p:spPr>
          <a:xfrm>
            <a:off x="2047963" y="6201088"/>
            <a:ext cx="1717137" cy="307777"/>
          </a:xfrm>
          <a:prstGeom prst="rect">
            <a:avLst/>
          </a:prstGeom>
          <a:noFill/>
        </p:spPr>
        <p:txBody>
          <a:bodyPr wrap="none" rtlCol="0">
            <a:spAutoFit/>
          </a:bodyPr>
          <a:lstStyle/>
          <a:p>
            <a:r>
              <a:rPr lang="en-US" sz="1400" dirty="0"/>
              <a:t>Confidence Metrics</a:t>
            </a:r>
          </a:p>
        </p:txBody>
      </p:sp>
      <p:pic>
        <p:nvPicPr>
          <p:cNvPr id="2" name="Picture 1" descr="A picture containing text, antenna&#10;&#10;Description automatically generated">
            <a:extLst>
              <a:ext uri="{FF2B5EF4-FFF2-40B4-BE49-F238E27FC236}">
                <a16:creationId xmlns:a16="http://schemas.microsoft.com/office/drawing/2014/main" id="{5627C83B-AFF4-77DD-9DF0-A6FBB95D0129}"/>
              </a:ext>
            </a:extLst>
          </p:cNvPr>
          <p:cNvPicPr>
            <a:picLocks noChangeAspect="1"/>
          </p:cNvPicPr>
          <p:nvPr/>
        </p:nvPicPr>
        <p:blipFill rotWithShape="1">
          <a:blip r:embed="rId5">
            <a:extLst>
              <a:ext uri="{28A0092B-C50C-407E-A947-70E740481C1C}">
                <a14:useLocalDpi xmlns:a14="http://schemas.microsoft.com/office/drawing/2010/main" val="0"/>
              </a:ext>
            </a:extLst>
          </a:blip>
          <a:srcRect l="9949" r="7262"/>
          <a:stretch/>
        </p:blipFill>
        <p:spPr>
          <a:xfrm>
            <a:off x="5163671" y="1086685"/>
            <a:ext cx="6399234" cy="1533667"/>
          </a:xfrm>
          <a:prstGeom prst="rect">
            <a:avLst/>
          </a:prstGeom>
        </p:spPr>
      </p:pic>
    </p:spTree>
    <p:extLst>
      <p:ext uri="{BB962C8B-B14F-4D97-AF65-F5344CB8AC3E}">
        <p14:creationId xmlns:p14="http://schemas.microsoft.com/office/powerpoint/2010/main" val="7807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BCC3FD-9878-16FA-6CC6-AD757224839E}"/>
              </a:ext>
            </a:extLst>
          </p:cNvPr>
          <p:cNvSpPr>
            <a:spLocks noGrp="1"/>
          </p:cNvSpPr>
          <p:nvPr>
            <p:ph type="title"/>
          </p:nvPr>
        </p:nvSpPr>
        <p:spPr/>
        <p:txBody>
          <a:bodyPr/>
          <a:lstStyle/>
          <a:p>
            <a:r>
              <a:rPr lang="en-GB" sz="3600" dirty="0"/>
              <a:t> Result: Evaluation Metrics</a:t>
            </a:r>
            <a:endParaRPr lang="en-US" dirty="0"/>
          </a:p>
        </p:txBody>
      </p:sp>
      <p:sp>
        <p:nvSpPr>
          <p:cNvPr id="6" name="Segnaposto numero diapositiva 5">
            <a:extLst>
              <a:ext uri="{FF2B5EF4-FFF2-40B4-BE49-F238E27FC236}">
                <a16:creationId xmlns:a16="http://schemas.microsoft.com/office/drawing/2014/main" id="{15CC2C42-4DEF-CF2E-8466-E2E9E4F7F08A}"/>
              </a:ext>
            </a:extLst>
          </p:cNvPr>
          <p:cNvSpPr>
            <a:spLocks noGrp="1"/>
          </p:cNvSpPr>
          <p:nvPr>
            <p:ph type="sldNum" sz="quarter" idx="12"/>
          </p:nvPr>
        </p:nvSpPr>
        <p:spPr/>
        <p:txBody>
          <a:bodyPr/>
          <a:lstStyle/>
          <a:p>
            <a:fld id="{5ACA52AF-F19D-405C-AD5F-7D94B96A5CC3}" type="slidenum">
              <a:rPr lang="de-CH" noProof="0" smtClean="0"/>
              <a:t>32</a:t>
            </a:fld>
            <a:endParaRPr lang="de-CH" noProof="0" dirty="0"/>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EA8BB525-E570-A3F7-9870-08DD49CB79E7}"/>
                  </a:ext>
                </a:extLst>
              </p:cNvPr>
              <p:cNvSpPr txBox="1"/>
              <p:nvPr/>
            </p:nvSpPr>
            <p:spPr>
              <a:xfrm>
                <a:off x="882132" y="1371882"/>
                <a:ext cx="10427733" cy="3416320"/>
              </a:xfrm>
              <a:prstGeom prst="rect">
                <a:avLst/>
              </a:prstGeom>
              <a:noFill/>
            </p:spPr>
            <p:txBody>
              <a:bodyPr wrap="square" rtlCol="0">
                <a:spAutoFit/>
              </a:bodyPr>
              <a:lstStyle/>
              <a:p>
                <a:pPr algn="just"/>
                <a:r>
                  <a:rPr lang="en-GB" sz="2400" dirty="0"/>
                  <a:t>The chosen evaluation metrics are Mean Average Error (MAE) and Mean Average Percentage Error (MAPE).</a:t>
                </a:r>
              </a:p>
              <a:p>
                <a:pPr algn="just"/>
                <a:endParaRPr lang="en-GB" sz="2400" dirty="0"/>
              </a:p>
              <a:p>
                <a:pPr algn="just"/>
                <a:r>
                  <a:rPr lang="en-GB" sz="2400" dirty="0"/>
                  <a:t>They preserve the scale of our target (respiratory rate per minute, rpm), so it is possible to estimate the difference between the actual rpm and the predicted number from our approach.</a:t>
                </a:r>
              </a:p>
              <a:p>
                <a:pPr algn="just"/>
                <a:endParaRPr lang="en-GB" sz="2400" dirty="0"/>
              </a:p>
              <a:p>
                <a:pPr algn="just"/>
                <a14:m>
                  <m:oMath xmlns:m="http://schemas.openxmlformats.org/officeDocument/2006/math">
                    <m:sSub>
                      <m:sSubPr>
                        <m:ctrlPr>
                          <a:rPr lang="en-GB" sz="2400" i="1">
                            <a:latin typeface="Cambria Math" panose="02040503050406030204" pitchFamily="18" charset="0"/>
                          </a:rPr>
                        </m:ctrlPr>
                      </m:sSubPr>
                      <m:e>
                        <m:r>
                          <a:rPr lang="it-IT" sz="2400">
                            <a:latin typeface="Cambria Math" panose="02040503050406030204" pitchFamily="18" charset="0"/>
                          </a:rPr>
                          <m:t>𝑓</m:t>
                        </m:r>
                      </m:e>
                      <m:sub>
                        <m:r>
                          <a:rPr lang="it-IT" sz="2400">
                            <a:latin typeface="Cambria Math" panose="02040503050406030204" pitchFamily="18" charset="0"/>
                          </a:rPr>
                          <m:t>𝑡</m:t>
                        </m:r>
                      </m:sub>
                    </m:sSub>
                  </m:oMath>
                </a14:m>
                <a:r>
                  <a:rPr lang="en-GB" sz="2400" dirty="0"/>
                  <a:t>: predicted values </a:t>
                </a:r>
              </a:p>
              <a:p>
                <a:pPr algn="just"/>
                <a14:m>
                  <m:oMath xmlns:m="http://schemas.openxmlformats.org/officeDocument/2006/math">
                    <m:sSub>
                      <m:sSubPr>
                        <m:ctrlPr>
                          <a:rPr lang="en-GB" sz="2400" i="1">
                            <a:latin typeface="Cambria Math" panose="02040503050406030204" pitchFamily="18" charset="0"/>
                          </a:rPr>
                        </m:ctrlPr>
                      </m:sSubPr>
                      <m:e>
                        <m:r>
                          <a:rPr lang="it-IT" sz="2400">
                            <a:latin typeface="Cambria Math" panose="02040503050406030204" pitchFamily="18" charset="0"/>
                          </a:rPr>
                          <m:t>𝑑</m:t>
                        </m:r>
                      </m:e>
                      <m:sub>
                        <m:r>
                          <a:rPr lang="it-IT" sz="2400">
                            <a:latin typeface="Cambria Math" panose="02040503050406030204" pitchFamily="18" charset="0"/>
                          </a:rPr>
                          <m:t>𝑡</m:t>
                        </m:r>
                      </m:sub>
                    </m:sSub>
                  </m:oMath>
                </a14:m>
                <a:r>
                  <a:rPr lang="en-GB" sz="2400" dirty="0"/>
                  <a:t>: actual values given by our gold standard  </a:t>
                </a:r>
              </a:p>
            </p:txBody>
          </p:sp>
        </mc:Choice>
        <mc:Fallback xmlns="">
          <p:sp>
            <p:nvSpPr>
              <p:cNvPr id="20" name="CasellaDiTesto 19">
                <a:extLst>
                  <a:ext uri="{FF2B5EF4-FFF2-40B4-BE49-F238E27FC236}">
                    <a16:creationId xmlns:a16="http://schemas.microsoft.com/office/drawing/2014/main" id="{EA8BB525-E570-A3F7-9870-08DD49CB79E7}"/>
                  </a:ext>
                </a:extLst>
              </p:cNvPr>
              <p:cNvSpPr txBox="1">
                <a:spLocks noRot="1" noChangeAspect="1" noMove="1" noResize="1" noEditPoints="1" noAdjustHandles="1" noChangeArrowheads="1" noChangeShapeType="1" noTextEdit="1"/>
              </p:cNvSpPr>
              <p:nvPr/>
            </p:nvSpPr>
            <p:spPr>
              <a:xfrm>
                <a:off x="882132" y="1371882"/>
                <a:ext cx="10427733" cy="3416320"/>
              </a:xfrm>
              <a:prstGeom prst="rect">
                <a:avLst/>
              </a:prstGeom>
              <a:blipFill>
                <a:blip r:embed="rId3"/>
                <a:stretch>
                  <a:fillRect l="-973" t="-1487" r="-973" b="-33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59365D1C-3EFA-5581-FDFF-7DE6D6E7E70B}"/>
                  </a:ext>
                </a:extLst>
              </p:cNvPr>
              <p:cNvSpPr txBox="1"/>
              <p:nvPr/>
            </p:nvSpPr>
            <p:spPr>
              <a:xfrm>
                <a:off x="2650191" y="5238178"/>
                <a:ext cx="2910669" cy="894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it-IT" sz="2400" b="0" i="0" smtClean="0">
                          <a:latin typeface="Cambria Math" panose="02040503050406030204" pitchFamily="18" charset="0"/>
                        </a:rPr>
                        <m:t>MAE</m:t>
                      </m:r>
                      <m:r>
                        <a:rPr lang="it-IT" sz="2400" b="0" i="0" smtClean="0">
                          <a:latin typeface="Cambria Math" panose="02040503050406030204" pitchFamily="18" charset="0"/>
                        </a:rPr>
                        <m:t>= </m:t>
                      </m:r>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1</m:t>
                          </m:r>
                        </m:num>
                        <m:den>
                          <m:r>
                            <a:rPr lang="it-IT" sz="2400" b="0" i="1" smtClean="0">
                              <a:latin typeface="Cambria Math" panose="02040503050406030204" pitchFamily="18" charset="0"/>
                            </a:rPr>
                            <m:t>𝑛</m:t>
                          </m:r>
                        </m:den>
                      </m:f>
                      <m:nary>
                        <m:naryPr>
                          <m:chr m:val="∑"/>
                          <m:subHide m:val="on"/>
                          <m:supHide m:val="on"/>
                          <m:ctrlPr>
                            <a:rPr lang="it-IT" sz="2400" b="0" i="1" smtClean="0">
                              <a:latin typeface="Cambria Math" panose="02040503050406030204" pitchFamily="18" charset="0"/>
                            </a:rPr>
                          </m:ctrlPr>
                        </m:naryPr>
                        <m:sub/>
                        <m:sup/>
                        <m:e>
                          <m:d>
                            <m:dPr>
                              <m:begChr m:val="|"/>
                              <m:endChr m:val="|"/>
                              <m:ctrlPr>
                                <a:rPr lang="it-IT" sz="2400" b="0" i="1" smtClean="0">
                                  <a:latin typeface="Cambria Math" panose="02040503050406030204" pitchFamily="18" charset="0"/>
                                </a:rPr>
                              </m:ctrlPr>
                            </m:dPr>
                            <m:e>
                              <m:sSub>
                                <m:sSubPr>
                                  <m:ctrlPr>
                                    <a:rPr lang="it-IT" sz="2400" i="1">
                                      <a:latin typeface="Cambria Math" panose="02040503050406030204" pitchFamily="18" charset="0"/>
                                    </a:rPr>
                                  </m:ctrlPr>
                                </m:sSubPr>
                                <m:e>
                                  <m:r>
                                    <a:rPr lang="it-IT" sz="2400" i="1">
                                      <a:latin typeface="Cambria Math" panose="02040503050406030204" pitchFamily="18" charset="0"/>
                                    </a:rPr>
                                    <m:t>𝑓</m:t>
                                  </m:r>
                                </m:e>
                                <m:sub>
                                  <m:r>
                                    <a:rPr lang="it-IT" sz="2400" i="1">
                                      <a:latin typeface="Cambria Math" panose="02040503050406030204" pitchFamily="18" charset="0"/>
                                    </a:rPr>
                                    <m:t>𝑡</m:t>
                                  </m:r>
                                </m:sub>
                              </m:sSub>
                              <m:r>
                                <a:rPr lang="it-IT" sz="2400" i="1">
                                  <a:latin typeface="Cambria Math" panose="02040503050406030204" pitchFamily="18" charset="0"/>
                                </a:rPr>
                                <m:t>−</m:t>
                              </m:r>
                              <m:sSub>
                                <m:sSubPr>
                                  <m:ctrlPr>
                                    <a:rPr lang="it-IT" sz="2400" i="1">
                                      <a:latin typeface="Cambria Math" panose="02040503050406030204" pitchFamily="18" charset="0"/>
                                    </a:rPr>
                                  </m:ctrlPr>
                                </m:sSubPr>
                                <m:e>
                                  <m:r>
                                    <a:rPr lang="it-IT" sz="2400" i="1">
                                      <a:latin typeface="Cambria Math" panose="02040503050406030204" pitchFamily="18" charset="0"/>
                                    </a:rPr>
                                    <m:t>𝑑</m:t>
                                  </m:r>
                                </m:e>
                                <m:sub>
                                  <m:r>
                                    <a:rPr lang="it-IT" sz="2400" i="1">
                                      <a:latin typeface="Cambria Math" panose="02040503050406030204" pitchFamily="18" charset="0"/>
                                    </a:rPr>
                                    <m:t>𝑡</m:t>
                                  </m:r>
                                </m:sub>
                              </m:sSub>
                            </m:e>
                          </m:d>
                        </m:e>
                      </m:nary>
                    </m:oMath>
                  </m:oMathPara>
                </a14:m>
                <a:endParaRPr lang="en-GB" sz="2400" dirty="0"/>
              </a:p>
            </p:txBody>
          </p:sp>
        </mc:Choice>
        <mc:Fallback xmlns="">
          <p:sp>
            <p:nvSpPr>
              <p:cNvPr id="11" name="CasellaDiTesto 10">
                <a:extLst>
                  <a:ext uri="{FF2B5EF4-FFF2-40B4-BE49-F238E27FC236}">
                    <a16:creationId xmlns:a16="http://schemas.microsoft.com/office/drawing/2014/main" id="{59365D1C-3EFA-5581-FDFF-7DE6D6E7E70B}"/>
                  </a:ext>
                </a:extLst>
              </p:cNvPr>
              <p:cNvSpPr txBox="1">
                <a:spLocks noRot="1" noChangeAspect="1" noMove="1" noResize="1" noEditPoints="1" noAdjustHandles="1" noChangeArrowheads="1" noChangeShapeType="1" noTextEdit="1"/>
              </p:cNvSpPr>
              <p:nvPr/>
            </p:nvSpPr>
            <p:spPr>
              <a:xfrm>
                <a:off x="2650191" y="5238178"/>
                <a:ext cx="2910669" cy="894219"/>
              </a:xfrm>
              <a:prstGeom prst="rect">
                <a:avLst/>
              </a:prstGeom>
              <a:blipFill>
                <a:blip r:embed="rId5"/>
                <a:stretch>
                  <a:fillRect l="-1739" t="-149296" b="-205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7858955D-DD14-760A-2B30-19C2D1EB0761}"/>
                  </a:ext>
                </a:extLst>
              </p:cNvPr>
              <p:cNvSpPr txBox="1"/>
              <p:nvPr/>
            </p:nvSpPr>
            <p:spPr>
              <a:xfrm>
                <a:off x="7271894" y="5234394"/>
                <a:ext cx="3240887" cy="9096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it-IT" sz="2400" b="0" i="0" smtClean="0">
                          <a:latin typeface="Cambria Math" panose="02040503050406030204" pitchFamily="18" charset="0"/>
                        </a:rPr>
                        <m:t>MAPE</m:t>
                      </m:r>
                      <m:r>
                        <a:rPr lang="it-IT" sz="2400" b="0" i="0" smtClean="0">
                          <a:latin typeface="Cambria Math" panose="02040503050406030204" pitchFamily="18" charset="0"/>
                        </a:rPr>
                        <m:t>= </m:t>
                      </m:r>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1</m:t>
                          </m:r>
                        </m:num>
                        <m:den>
                          <m:r>
                            <a:rPr lang="it-IT" sz="2400" b="0" i="1" smtClean="0">
                              <a:latin typeface="Cambria Math" panose="02040503050406030204" pitchFamily="18" charset="0"/>
                            </a:rPr>
                            <m:t>𝑛</m:t>
                          </m:r>
                        </m:den>
                      </m:f>
                      <m:nary>
                        <m:naryPr>
                          <m:chr m:val="∑"/>
                          <m:subHide m:val="on"/>
                          <m:supHide m:val="on"/>
                          <m:ctrlPr>
                            <a:rPr lang="it-IT" sz="2400" b="0" i="1" smtClean="0">
                              <a:latin typeface="Cambria Math" panose="02040503050406030204" pitchFamily="18" charset="0"/>
                            </a:rPr>
                          </m:ctrlPr>
                        </m:naryPr>
                        <m:sub/>
                        <m:sup/>
                        <m:e>
                          <m:f>
                            <m:fPr>
                              <m:ctrlPr>
                                <a:rPr lang="it-IT" sz="2400" b="0" i="1" smtClean="0">
                                  <a:latin typeface="Cambria Math" panose="02040503050406030204" pitchFamily="18" charset="0"/>
                                </a:rPr>
                              </m:ctrlPr>
                            </m:fPr>
                            <m:num>
                              <m:d>
                                <m:dPr>
                                  <m:begChr m:val="|"/>
                                  <m:endChr m:val="|"/>
                                  <m:ctrlPr>
                                    <a:rPr lang="it-IT" sz="2400" i="1">
                                      <a:latin typeface="Cambria Math" panose="02040503050406030204" pitchFamily="18" charset="0"/>
                                    </a:rPr>
                                  </m:ctrlPr>
                                </m:dPr>
                                <m:e>
                                  <m:sSub>
                                    <m:sSubPr>
                                      <m:ctrlPr>
                                        <a:rPr lang="it-IT" sz="2400" i="1">
                                          <a:latin typeface="Cambria Math" panose="02040503050406030204" pitchFamily="18" charset="0"/>
                                        </a:rPr>
                                      </m:ctrlPr>
                                    </m:sSubPr>
                                    <m:e>
                                      <m:r>
                                        <a:rPr lang="it-IT" sz="2400" i="1">
                                          <a:latin typeface="Cambria Math" panose="02040503050406030204" pitchFamily="18" charset="0"/>
                                        </a:rPr>
                                        <m:t>𝑓</m:t>
                                      </m:r>
                                    </m:e>
                                    <m:sub>
                                      <m:r>
                                        <a:rPr lang="it-IT" sz="2400" i="1">
                                          <a:latin typeface="Cambria Math" panose="02040503050406030204" pitchFamily="18" charset="0"/>
                                        </a:rPr>
                                        <m:t>𝑡</m:t>
                                      </m:r>
                                    </m:sub>
                                  </m:sSub>
                                </m:e>
                              </m:d>
                              <m:r>
                                <a:rPr lang="it-IT" sz="2400" b="0" i="1" smtClean="0">
                                  <a:latin typeface="Cambria Math" panose="02040503050406030204" pitchFamily="18" charset="0"/>
                                </a:rPr>
                                <m:t>−</m:t>
                              </m:r>
                              <m:sSub>
                                <m:sSubPr>
                                  <m:ctrlPr>
                                    <a:rPr lang="it-IT" sz="2400" i="1">
                                      <a:latin typeface="Cambria Math" panose="02040503050406030204" pitchFamily="18" charset="0"/>
                                    </a:rPr>
                                  </m:ctrlPr>
                                </m:sSubPr>
                                <m:e>
                                  <m:r>
                                    <a:rPr lang="it-IT" sz="2400" b="0" i="1" smtClean="0">
                                      <a:latin typeface="Cambria Math" panose="02040503050406030204" pitchFamily="18" charset="0"/>
                                    </a:rPr>
                                    <m:t>𝑑</m:t>
                                  </m:r>
                                </m:e>
                                <m:sub>
                                  <m:r>
                                    <a:rPr lang="it-IT" sz="2400" i="1">
                                      <a:latin typeface="Cambria Math" panose="02040503050406030204" pitchFamily="18" charset="0"/>
                                    </a:rPr>
                                    <m:t>𝑡</m:t>
                                  </m:r>
                                </m:sub>
                              </m:sSub>
                            </m:num>
                            <m:den>
                              <m:r>
                                <a:rPr lang="it-IT" sz="2400" b="0" i="1" smtClean="0">
                                  <a:latin typeface="Cambria Math" panose="02040503050406030204" pitchFamily="18" charset="0"/>
                                </a:rPr>
                                <m:t>𝑑𝑡</m:t>
                              </m:r>
                            </m:den>
                          </m:f>
                        </m:e>
                      </m:nary>
                    </m:oMath>
                  </m:oMathPara>
                </a14:m>
                <a:endParaRPr lang="en-GB" sz="2400" dirty="0"/>
              </a:p>
            </p:txBody>
          </p:sp>
        </mc:Choice>
        <mc:Fallback xmlns="">
          <p:sp>
            <p:nvSpPr>
              <p:cNvPr id="13" name="CasellaDiTesto 12">
                <a:extLst>
                  <a:ext uri="{FF2B5EF4-FFF2-40B4-BE49-F238E27FC236}">
                    <a16:creationId xmlns:a16="http://schemas.microsoft.com/office/drawing/2014/main" id="{7858955D-DD14-760A-2B30-19C2D1EB0761}"/>
                  </a:ext>
                </a:extLst>
              </p:cNvPr>
              <p:cNvSpPr txBox="1">
                <a:spLocks noRot="1" noChangeAspect="1" noMove="1" noResize="1" noEditPoints="1" noAdjustHandles="1" noChangeArrowheads="1" noChangeShapeType="1" noTextEdit="1"/>
              </p:cNvSpPr>
              <p:nvPr/>
            </p:nvSpPr>
            <p:spPr>
              <a:xfrm>
                <a:off x="7271894" y="5234394"/>
                <a:ext cx="3240887" cy="909673"/>
              </a:xfrm>
              <a:prstGeom prst="rect">
                <a:avLst/>
              </a:prstGeom>
              <a:blipFill>
                <a:blip r:embed="rId6"/>
                <a:stretch>
                  <a:fillRect t="-148611" b="-201389"/>
                </a:stretch>
              </a:blipFill>
            </p:spPr>
            <p:txBody>
              <a:bodyPr/>
              <a:lstStyle/>
              <a:p>
                <a:r>
                  <a:rPr lang="en-US">
                    <a:noFill/>
                  </a:rPr>
                  <a:t> </a:t>
                </a:r>
              </a:p>
            </p:txBody>
          </p:sp>
        </mc:Fallback>
      </mc:AlternateContent>
    </p:spTree>
    <p:extLst>
      <p:ext uri="{BB962C8B-B14F-4D97-AF65-F5344CB8AC3E}">
        <p14:creationId xmlns:p14="http://schemas.microsoft.com/office/powerpoint/2010/main" val="106919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13CDD6E-C163-50D5-B811-22C23AECB6BA}"/>
              </a:ext>
            </a:extLst>
          </p:cNvPr>
          <p:cNvSpPr>
            <a:spLocks noGrp="1"/>
          </p:cNvSpPr>
          <p:nvPr>
            <p:ph type="title"/>
          </p:nvPr>
        </p:nvSpPr>
        <p:spPr/>
        <p:txBody>
          <a:bodyPr/>
          <a:lstStyle/>
          <a:p>
            <a:r>
              <a:rPr lang="en-GB" sz="3600" dirty="0"/>
              <a:t> Result: </a:t>
            </a:r>
            <a:r>
              <a:rPr lang="en-GB" dirty="0"/>
              <a:t>S</a:t>
            </a:r>
            <a:r>
              <a:rPr lang="en-GB" sz="3600" dirty="0"/>
              <a:t>tationary bed</a:t>
            </a:r>
            <a:endParaRPr lang="en-US" dirty="0"/>
          </a:p>
        </p:txBody>
      </p:sp>
      <p:sp>
        <p:nvSpPr>
          <p:cNvPr id="6" name="Segnaposto numero diapositiva 5">
            <a:extLst>
              <a:ext uri="{FF2B5EF4-FFF2-40B4-BE49-F238E27FC236}">
                <a16:creationId xmlns:a16="http://schemas.microsoft.com/office/drawing/2014/main" id="{15CC2C42-4DEF-CF2E-8466-E2E9E4F7F08A}"/>
              </a:ext>
            </a:extLst>
          </p:cNvPr>
          <p:cNvSpPr>
            <a:spLocks noGrp="1"/>
          </p:cNvSpPr>
          <p:nvPr>
            <p:ph type="sldNum" sz="quarter" idx="12"/>
          </p:nvPr>
        </p:nvSpPr>
        <p:spPr/>
        <p:txBody>
          <a:bodyPr/>
          <a:lstStyle/>
          <a:p>
            <a:fld id="{5ACA52AF-F19D-405C-AD5F-7D94B96A5CC3}" type="slidenum">
              <a:rPr lang="de-CH" noProof="0" smtClean="0"/>
              <a:t>33</a:t>
            </a:fld>
            <a:endParaRPr lang="de-CH" noProof="0" dirty="0"/>
          </a:p>
        </p:txBody>
      </p:sp>
      <p:graphicFrame>
        <p:nvGraphicFramePr>
          <p:cNvPr id="2" name="Tabella 2">
            <a:extLst>
              <a:ext uri="{FF2B5EF4-FFF2-40B4-BE49-F238E27FC236}">
                <a16:creationId xmlns:a16="http://schemas.microsoft.com/office/drawing/2014/main" id="{30CF88A4-F5D4-0B29-C617-090CE995AE07}"/>
              </a:ext>
            </a:extLst>
          </p:cNvPr>
          <p:cNvGraphicFramePr>
            <a:graphicFrameLocks noGrp="1"/>
          </p:cNvGraphicFramePr>
          <p:nvPr>
            <p:extLst>
              <p:ext uri="{D42A27DB-BD31-4B8C-83A1-F6EECF244321}">
                <p14:modId xmlns:p14="http://schemas.microsoft.com/office/powerpoint/2010/main" val="2424233630"/>
              </p:ext>
            </p:extLst>
          </p:nvPr>
        </p:nvGraphicFramePr>
        <p:xfrm>
          <a:off x="1184828" y="1512288"/>
          <a:ext cx="4643541" cy="1392804"/>
        </p:xfrm>
        <a:graphic>
          <a:graphicData uri="http://schemas.openxmlformats.org/drawingml/2006/table">
            <a:tbl>
              <a:tblPr firstRow="1" bandRow="1">
                <a:tableStyleId>{5940675A-B579-460E-94D1-54222C63F5DA}</a:tableStyleId>
              </a:tblPr>
              <a:tblGrid>
                <a:gridCol w="1547847">
                  <a:extLst>
                    <a:ext uri="{9D8B030D-6E8A-4147-A177-3AD203B41FA5}">
                      <a16:colId xmlns:a16="http://schemas.microsoft.com/office/drawing/2014/main" val="3550094817"/>
                    </a:ext>
                  </a:extLst>
                </a:gridCol>
                <a:gridCol w="1547847">
                  <a:extLst>
                    <a:ext uri="{9D8B030D-6E8A-4147-A177-3AD203B41FA5}">
                      <a16:colId xmlns:a16="http://schemas.microsoft.com/office/drawing/2014/main" val="125982958"/>
                    </a:ext>
                  </a:extLst>
                </a:gridCol>
                <a:gridCol w="1547847">
                  <a:extLst>
                    <a:ext uri="{9D8B030D-6E8A-4147-A177-3AD203B41FA5}">
                      <a16:colId xmlns:a16="http://schemas.microsoft.com/office/drawing/2014/main" val="116504449"/>
                    </a:ext>
                  </a:extLst>
                </a:gridCol>
              </a:tblGrid>
              <a:tr h="464268">
                <a:tc>
                  <a:txBody>
                    <a:bodyPr/>
                    <a:lstStyle/>
                    <a:p>
                      <a:pPr algn="ctr"/>
                      <a:r>
                        <a:rPr lang="en-GB" dirty="0"/>
                        <a:t>Supine</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Wavelet</a:t>
                      </a:r>
                    </a:p>
                  </a:txBody>
                  <a:tcPr anchor="ctr"/>
                </a:tc>
                <a:tc>
                  <a:txBody>
                    <a:bodyPr/>
                    <a:lstStyle/>
                    <a:p>
                      <a:pPr algn="ctr"/>
                      <a:r>
                        <a:rPr lang="en-GB" dirty="0"/>
                        <a:t>Savitz-Golay</a:t>
                      </a:r>
                    </a:p>
                  </a:txBody>
                  <a:tcPr anchor="ctr"/>
                </a:tc>
                <a:extLst>
                  <a:ext uri="{0D108BD9-81ED-4DB2-BD59-A6C34878D82A}">
                    <a16:rowId xmlns:a16="http://schemas.microsoft.com/office/drawing/2014/main" val="2292727491"/>
                  </a:ext>
                </a:extLst>
              </a:tr>
              <a:tr h="4642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MAE (rpm)</a:t>
                      </a:r>
                    </a:p>
                  </a:txBody>
                  <a:tcPr anchor="ctr">
                    <a:lnT w="12700" cap="flat" cmpd="sng" algn="ctr">
                      <a:solidFill>
                        <a:schemeClr val="tx1"/>
                      </a:solidFill>
                      <a:prstDash val="solid"/>
                      <a:round/>
                      <a:headEnd type="none" w="med" len="med"/>
                      <a:tailEnd type="none" w="med" len="med"/>
                    </a:lnT>
                  </a:tcPr>
                </a:tc>
                <a:tc>
                  <a:txBody>
                    <a:bodyPr/>
                    <a:lstStyle/>
                    <a:p>
                      <a:pPr algn="ctr"/>
                      <a:r>
                        <a:rPr lang="it-IT" sz="1800" b="0" i="0" u="none" strike="noStrike" kern="1200" dirty="0">
                          <a:solidFill>
                            <a:schemeClr val="tx1"/>
                          </a:solidFill>
                          <a:effectLst/>
                          <a:latin typeface="+mn-lt"/>
                          <a:ea typeface="+mn-ea"/>
                          <a:cs typeface="+mn-cs"/>
                        </a:rPr>
                        <a:t>2.17</a:t>
                      </a:r>
                      <a:endParaRPr lang="en-GB" dirty="0"/>
                    </a:p>
                  </a:txBody>
                  <a:tcPr anchor="ctr">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tcPr>
                </a:tc>
                <a:tc>
                  <a:txBody>
                    <a:bodyPr/>
                    <a:lstStyle/>
                    <a:p>
                      <a:pPr algn="ctr"/>
                      <a:r>
                        <a:rPr lang="it-IT" sz="1800" b="0" i="0" u="none" strike="noStrike" kern="1200" dirty="0">
                          <a:solidFill>
                            <a:schemeClr val="tx1"/>
                          </a:solidFill>
                          <a:effectLst/>
                          <a:latin typeface="+mn-lt"/>
                          <a:ea typeface="+mn-ea"/>
                          <a:cs typeface="+mn-cs"/>
                        </a:rPr>
                        <a:t>1.14</a:t>
                      </a:r>
                      <a:endParaRPr lang="en-GB" dirty="0"/>
                    </a:p>
                  </a:txBody>
                  <a:tcPr anchor="ctr">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88987335"/>
                  </a:ext>
                </a:extLst>
              </a:tr>
              <a:tr h="464268">
                <a:tc>
                  <a:txBody>
                    <a:bodyPr/>
                    <a:lstStyle/>
                    <a:p>
                      <a:pPr algn="ctr"/>
                      <a:r>
                        <a:rPr lang="en-GB" dirty="0"/>
                        <a:t>MAPE</a:t>
                      </a:r>
                    </a:p>
                  </a:txBody>
                  <a:tcPr anchor="ctr"/>
                </a:tc>
                <a:tc>
                  <a:txBody>
                    <a:bodyPr/>
                    <a:lstStyle/>
                    <a:p>
                      <a:pPr algn="ctr"/>
                      <a:r>
                        <a:rPr lang="it-IT" sz="1800" b="0" i="0" u="none" strike="noStrike" kern="1200" dirty="0">
                          <a:solidFill>
                            <a:schemeClr val="tx1"/>
                          </a:solidFill>
                          <a:effectLst/>
                          <a:latin typeface="+mn-lt"/>
                          <a:ea typeface="+mn-ea"/>
                          <a:cs typeface="+mn-cs"/>
                        </a:rPr>
                        <a:t>17.8% </a:t>
                      </a:r>
                      <a:endParaRPr lang="en-GB" dirty="0"/>
                    </a:p>
                  </a:txBody>
                  <a:tcPr anchor="ct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r>
                        <a:rPr lang="en-GB" dirty="0"/>
                        <a:t>9.</a:t>
                      </a:r>
                      <a:r>
                        <a:rPr lang="it-IT" sz="1800" b="0" i="0" u="none" strike="noStrike" kern="1200" dirty="0">
                          <a:solidFill>
                            <a:schemeClr val="tx1"/>
                          </a:solidFill>
                          <a:effectLst/>
                          <a:latin typeface="+mn-lt"/>
                          <a:ea typeface="+mn-ea"/>
                          <a:cs typeface="+mn-cs"/>
                        </a:rPr>
                        <a:t>28%</a:t>
                      </a:r>
                      <a:endParaRPr lang="en-GB" dirty="0"/>
                    </a:p>
                  </a:txBody>
                  <a:tcPr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3878945417"/>
                  </a:ext>
                </a:extLst>
              </a:tr>
            </a:tbl>
          </a:graphicData>
        </a:graphic>
      </p:graphicFrame>
      <p:graphicFrame>
        <p:nvGraphicFramePr>
          <p:cNvPr id="3" name="Tabella 2">
            <a:extLst>
              <a:ext uri="{FF2B5EF4-FFF2-40B4-BE49-F238E27FC236}">
                <a16:creationId xmlns:a16="http://schemas.microsoft.com/office/drawing/2014/main" id="{E0F3BC18-06B2-0779-58A8-0B3E5B99F697}"/>
              </a:ext>
            </a:extLst>
          </p:cNvPr>
          <p:cNvGraphicFramePr>
            <a:graphicFrameLocks noGrp="1"/>
          </p:cNvGraphicFramePr>
          <p:nvPr>
            <p:extLst>
              <p:ext uri="{D42A27DB-BD31-4B8C-83A1-F6EECF244321}">
                <p14:modId xmlns:p14="http://schemas.microsoft.com/office/powerpoint/2010/main" val="830424506"/>
              </p:ext>
            </p:extLst>
          </p:nvPr>
        </p:nvGraphicFramePr>
        <p:xfrm>
          <a:off x="6363629" y="3990076"/>
          <a:ext cx="4643541" cy="1392804"/>
        </p:xfrm>
        <a:graphic>
          <a:graphicData uri="http://schemas.openxmlformats.org/drawingml/2006/table">
            <a:tbl>
              <a:tblPr firstRow="1" bandRow="1">
                <a:tableStyleId>{5940675A-B579-460E-94D1-54222C63F5DA}</a:tableStyleId>
              </a:tblPr>
              <a:tblGrid>
                <a:gridCol w="1547847">
                  <a:extLst>
                    <a:ext uri="{9D8B030D-6E8A-4147-A177-3AD203B41FA5}">
                      <a16:colId xmlns:a16="http://schemas.microsoft.com/office/drawing/2014/main" val="3550094817"/>
                    </a:ext>
                  </a:extLst>
                </a:gridCol>
                <a:gridCol w="1547847">
                  <a:extLst>
                    <a:ext uri="{9D8B030D-6E8A-4147-A177-3AD203B41FA5}">
                      <a16:colId xmlns:a16="http://schemas.microsoft.com/office/drawing/2014/main" val="125982958"/>
                    </a:ext>
                  </a:extLst>
                </a:gridCol>
                <a:gridCol w="1547847">
                  <a:extLst>
                    <a:ext uri="{9D8B030D-6E8A-4147-A177-3AD203B41FA5}">
                      <a16:colId xmlns:a16="http://schemas.microsoft.com/office/drawing/2014/main" val="116504449"/>
                    </a:ext>
                  </a:extLst>
                </a:gridCol>
              </a:tblGrid>
              <a:tr h="464268">
                <a:tc>
                  <a:txBody>
                    <a:bodyPr/>
                    <a:lstStyle/>
                    <a:p>
                      <a:pPr algn="ctr"/>
                      <a:r>
                        <a:rPr lang="en-GB" dirty="0"/>
                        <a:t>Right</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Wavelet</a:t>
                      </a:r>
                    </a:p>
                  </a:txBody>
                  <a:tcPr anchor="ctr"/>
                </a:tc>
                <a:tc>
                  <a:txBody>
                    <a:bodyPr/>
                    <a:lstStyle/>
                    <a:p>
                      <a:pPr algn="ctr"/>
                      <a:r>
                        <a:rPr lang="en-GB" dirty="0"/>
                        <a:t>Savitz-Golay</a:t>
                      </a:r>
                    </a:p>
                  </a:txBody>
                  <a:tcPr anchor="ctr"/>
                </a:tc>
                <a:extLst>
                  <a:ext uri="{0D108BD9-81ED-4DB2-BD59-A6C34878D82A}">
                    <a16:rowId xmlns:a16="http://schemas.microsoft.com/office/drawing/2014/main" val="2292727491"/>
                  </a:ext>
                </a:extLst>
              </a:tr>
              <a:tr h="4642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MAE (rpm)</a:t>
                      </a:r>
                    </a:p>
                  </a:txBody>
                  <a:tcPr anchor="ctr">
                    <a:lnT w="12700" cap="flat" cmpd="sng" algn="ctr">
                      <a:solidFill>
                        <a:schemeClr val="tx1"/>
                      </a:solidFill>
                      <a:prstDash val="solid"/>
                      <a:round/>
                      <a:headEnd type="none" w="med" len="med"/>
                      <a:tailEnd type="none" w="med" len="med"/>
                    </a:lnT>
                  </a:tcPr>
                </a:tc>
                <a:tc>
                  <a:txBody>
                    <a:bodyPr/>
                    <a:lstStyle/>
                    <a:p>
                      <a:pPr algn="ctr"/>
                      <a:r>
                        <a:rPr lang="en-GB" dirty="0"/>
                        <a:t>2.46</a:t>
                      </a:r>
                    </a:p>
                  </a:txBody>
                  <a:tcPr anchor="ctr">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tcPr>
                </a:tc>
                <a:tc>
                  <a:txBody>
                    <a:bodyPr/>
                    <a:lstStyle/>
                    <a:p>
                      <a:pPr algn="ctr"/>
                      <a:r>
                        <a:rPr lang="en-GB" dirty="0"/>
                        <a:t>1.82</a:t>
                      </a:r>
                    </a:p>
                  </a:txBody>
                  <a:tcPr anchor="ctr">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88987335"/>
                  </a:ext>
                </a:extLst>
              </a:tr>
              <a:tr h="464268">
                <a:tc>
                  <a:txBody>
                    <a:bodyPr/>
                    <a:lstStyle/>
                    <a:p>
                      <a:pPr algn="ctr"/>
                      <a:r>
                        <a:rPr lang="en-GB" dirty="0"/>
                        <a:t>MAPE</a:t>
                      </a:r>
                    </a:p>
                  </a:txBody>
                  <a:tcPr anchor="ctr"/>
                </a:tc>
                <a:tc>
                  <a:txBody>
                    <a:bodyPr/>
                    <a:lstStyle/>
                    <a:p>
                      <a:pPr algn="ctr"/>
                      <a:r>
                        <a:rPr lang="en-GB" dirty="0"/>
                        <a:t>19.9%</a:t>
                      </a:r>
                    </a:p>
                  </a:txBody>
                  <a:tcPr anchor="ct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r>
                        <a:rPr lang="en-GB" dirty="0"/>
                        <a:t>14.9%</a:t>
                      </a:r>
                    </a:p>
                  </a:txBody>
                  <a:tcPr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3878945417"/>
                  </a:ext>
                </a:extLst>
              </a:tr>
            </a:tbl>
          </a:graphicData>
        </a:graphic>
      </p:graphicFrame>
      <p:graphicFrame>
        <p:nvGraphicFramePr>
          <p:cNvPr id="5" name="Tabella 2">
            <a:extLst>
              <a:ext uri="{FF2B5EF4-FFF2-40B4-BE49-F238E27FC236}">
                <a16:creationId xmlns:a16="http://schemas.microsoft.com/office/drawing/2014/main" id="{A845B0A4-E1A3-5D55-D3A1-9146349729D4}"/>
              </a:ext>
            </a:extLst>
          </p:cNvPr>
          <p:cNvGraphicFramePr>
            <a:graphicFrameLocks noGrp="1"/>
          </p:cNvGraphicFramePr>
          <p:nvPr>
            <p:extLst>
              <p:ext uri="{D42A27DB-BD31-4B8C-83A1-F6EECF244321}">
                <p14:modId xmlns:p14="http://schemas.microsoft.com/office/powerpoint/2010/main" val="10119848"/>
              </p:ext>
            </p:extLst>
          </p:nvPr>
        </p:nvGraphicFramePr>
        <p:xfrm>
          <a:off x="1032429" y="3990076"/>
          <a:ext cx="4643541" cy="1392804"/>
        </p:xfrm>
        <a:graphic>
          <a:graphicData uri="http://schemas.openxmlformats.org/drawingml/2006/table">
            <a:tbl>
              <a:tblPr firstRow="1" bandRow="1">
                <a:tableStyleId>{5940675A-B579-460E-94D1-54222C63F5DA}</a:tableStyleId>
              </a:tblPr>
              <a:tblGrid>
                <a:gridCol w="1547847">
                  <a:extLst>
                    <a:ext uri="{9D8B030D-6E8A-4147-A177-3AD203B41FA5}">
                      <a16:colId xmlns:a16="http://schemas.microsoft.com/office/drawing/2014/main" val="3550094817"/>
                    </a:ext>
                  </a:extLst>
                </a:gridCol>
                <a:gridCol w="1547847">
                  <a:extLst>
                    <a:ext uri="{9D8B030D-6E8A-4147-A177-3AD203B41FA5}">
                      <a16:colId xmlns:a16="http://schemas.microsoft.com/office/drawing/2014/main" val="125982958"/>
                    </a:ext>
                  </a:extLst>
                </a:gridCol>
                <a:gridCol w="1547847">
                  <a:extLst>
                    <a:ext uri="{9D8B030D-6E8A-4147-A177-3AD203B41FA5}">
                      <a16:colId xmlns:a16="http://schemas.microsoft.com/office/drawing/2014/main" val="116504449"/>
                    </a:ext>
                  </a:extLst>
                </a:gridCol>
              </a:tblGrid>
              <a:tr h="464268">
                <a:tc>
                  <a:txBody>
                    <a:bodyPr/>
                    <a:lstStyle/>
                    <a:p>
                      <a:pPr algn="ctr"/>
                      <a:r>
                        <a:rPr lang="en-GB" dirty="0"/>
                        <a:t>Prone</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Wavelet</a:t>
                      </a:r>
                    </a:p>
                  </a:txBody>
                  <a:tcPr anchor="ctr"/>
                </a:tc>
                <a:tc>
                  <a:txBody>
                    <a:bodyPr/>
                    <a:lstStyle/>
                    <a:p>
                      <a:pPr algn="ctr"/>
                      <a:r>
                        <a:rPr lang="en-GB" dirty="0"/>
                        <a:t>Savitz-Golay</a:t>
                      </a:r>
                    </a:p>
                  </a:txBody>
                  <a:tcPr anchor="ctr"/>
                </a:tc>
                <a:extLst>
                  <a:ext uri="{0D108BD9-81ED-4DB2-BD59-A6C34878D82A}">
                    <a16:rowId xmlns:a16="http://schemas.microsoft.com/office/drawing/2014/main" val="2292727491"/>
                  </a:ext>
                </a:extLst>
              </a:tr>
              <a:tr h="464268">
                <a:tc>
                  <a:txBody>
                    <a:bodyPr/>
                    <a:lstStyle/>
                    <a:p>
                      <a:pPr algn="ctr"/>
                      <a:r>
                        <a:rPr lang="en-GB" dirty="0"/>
                        <a:t>MAE (rpm)</a:t>
                      </a:r>
                    </a:p>
                  </a:txBody>
                  <a:tcPr anchor="ctr">
                    <a:lnT w="12700" cap="flat" cmpd="sng" algn="ctr">
                      <a:solidFill>
                        <a:schemeClr val="tx1"/>
                      </a:solidFill>
                      <a:prstDash val="solid"/>
                      <a:round/>
                      <a:headEnd type="none" w="med" len="med"/>
                      <a:tailEnd type="none" w="med" len="med"/>
                    </a:lnT>
                  </a:tcPr>
                </a:tc>
                <a:tc>
                  <a:txBody>
                    <a:bodyPr/>
                    <a:lstStyle/>
                    <a:p>
                      <a:pPr algn="ctr"/>
                      <a:r>
                        <a:rPr lang="en-GB" dirty="0"/>
                        <a:t>4.21</a:t>
                      </a:r>
                    </a:p>
                  </a:txBody>
                  <a:tcPr anchor="ctr">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tcPr>
                </a:tc>
                <a:tc>
                  <a:txBody>
                    <a:bodyPr/>
                    <a:lstStyle/>
                    <a:p>
                      <a:pPr algn="ctr"/>
                      <a:r>
                        <a:rPr lang="en-GB" dirty="0"/>
                        <a:t>3.35</a:t>
                      </a:r>
                    </a:p>
                  </a:txBody>
                  <a:tcPr anchor="ctr">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88987335"/>
                  </a:ext>
                </a:extLst>
              </a:tr>
              <a:tr h="464268">
                <a:tc>
                  <a:txBody>
                    <a:bodyPr/>
                    <a:lstStyle/>
                    <a:p>
                      <a:pPr algn="ctr"/>
                      <a:r>
                        <a:rPr lang="en-GB" dirty="0"/>
                        <a:t>MAPE</a:t>
                      </a:r>
                    </a:p>
                  </a:txBody>
                  <a:tcPr anchor="ctr"/>
                </a:tc>
                <a:tc>
                  <a:txBody>
                    <a:bodyPr/>
                    <a:lstStyle/>
                    <a:p>
                      <a:pPr algn="ctr"/>
                      <a:r>
                        <a:rPr lang="en-GB" dirty="0"/>
                        <a:t>39.9%</a:t>
                      </a:r>
                    </a:p>
                  </a:txBody>
                  <a:tcPr anchor="ct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r>
                        <a:rPr lang="en-GB" dirty="0"/>
                        <a:t>31.9%</a:t>
                      </a:r>
                    </a:p>
                  </a:txBody>
                  <a:tcPr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3878945417"/>
                  </a:ext>
                </a:extLst>
              </a:tr>
            </a:tbl>
          </a:graphicData>
        </a:graphic>
      </p:graphicFrame>
      <p:graphicFrame>
        <p:nvGraphicFramePr>
          <p:cNvPr id="8" name="Tabella 2">
            <a:extLst>
              <a:ext uri="{FF2B5EF4-FFF2-40B4-BE49-F238E27FC236}">
                <a16:creationId xmlns:a16="http://schemas.microsoft.com/office/drawing/2014/main" id="{FB94E88A-5B13-96F2-0209-2505F336F6C8}"/>
              </a:ext>
            </a:extLst>
          </p:cNvPr>
          <p:cNvGraphicFramePr>
            <a:graphicFrameLocks noGrp="1"/>
          </p:cNvGraphicFramePr>
          <p:nvPr>
            <p:extLst>
              <p:ext uri="{D42A27DB-BD31-4B8C-83A1-F6EECF244321}">
                <p14:modId xmlns:p14="http://schemas.microsoft.com/office/powerpoint/2010/main" val="980425420"/>
              </p:ext>
            </p:extLst>
          </p:nvPr>
        </p:nvGraphicFramePr>
        <p:xfrm>
          <a:off x="6363629" y="1512288"/>
          <a:ext cx="4643541" cy="1392804"/>
        </p:xfrm>
        <a:graphic>
          <a:graphicData uri="http://schemas.openxmlformats.org/drawingml/2006/table">
            <a:tbl>
              <a:tblPr firstRow="1" bandRow="1">
                <a:tableStyleId>{5940675A-B579-460E-94D1-54222C63F5DA}</a:tableStyleId>
              </a:tblPr>
              <a:tblGrid>
                <a:gridCol w="1547847">
                  <a:extLst>
                    <a:ext uri="{9D8B030D-6E8A-4147-A177-3AD203B41FA5}">
                      <a16:colId xmlns:a16="http://schemas.microsoft.com/office/drawing/2014/main" val="3550094817"/>
                    </a:ext>
                  </a:extLst>
                </a:gridCol>
                <a:gridCol w="1547847">
                  <a:extLst>
                    <a:ext uri="{9D8B030D-6E8A-4147-A177-3AD203B41FA5}">
                      <a16:colId xmlns:a16="http://schemas.microsoft.com/office/drawing/2014/main" val="125982958"/>
                    </a:ext>
                  </a:extLst>
                </a:gridCol>
                <a:gridCol w="1547847">
                  <a:extLst>
                    <a:ext uri="{9D8B030D-6E8A-4147-A177-3AD203B41FA5}">
                      <a16:colId xmlns:a16="http://schemas.microsoft.com/office/drawing/2014/main" val="116504449"/>
                    </a:ext>
                  </a:extLst>
                </a:gridCol>
              </a:tblGrid>
              <a:tr h="464268">
                <a:tc>
                  <a:txBody>
                    <a:bodyPr/>
                    <a:lstStyle/>
                    <a:p>
                      <a:pPr algn="ctr"/>
                      <a:r>
                        <a:rPr lang="en-GB" dirty="0"/>
                        <a:t>Left</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Wavelet</a:t>
                      </a:r>
                    </a:p>
                  </a:txBody>
                  <a:tcPr anchor="ctr"/>
                </a:tc>
                <a:tc>
                  <a:txBody>
                    <a:bodyPr/>
                    <a:lstStyle/>
                    <a:p>
                      <a:pPr algn="ctr"/>
                      <a:r>
                        <a:rPr lang="en-GB" dirty="0"/>
                        <a:t>Savitz-Golay</a:t>
                      </a:r>
                    </a:p>
                  </a:txBody>
                  <a:tcPr anchor="ctr"/>
                </a:tc>
                <a:extLst>
                  <a:ext uri="{0D108BD9-81ED-4DB2-BD59-A6C34878D82A}">
                    <a16:rowId xmlns:a16="http://schemas.microsoft.com/office/drawing/2014/main" val="2292727491"/>
                  </a:ext>
                </a:extLst>
              </a:tr>
              <a:tr h="4642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MAE (rpm)</a:t>
                      </a:r>
                    </a:p>
                  </a:txBody>
                  <a:tcPr anchor="ctr">
                    <a:lnT w="12700" cap="flat" cmpd="sng" algn="ctr">
                      <a:solidFill>
                        <a:schemeClr val="tx1"/>
                      </a:solidFill>
                      <a:prstDash val="solid"/>
                      <a:round/>
                      <a:headEnd type="none" w="med" len="med"/>
                      <a:tailEnd type="none" w="med" len="med"/>
                    </a:lnT>
                  </a:tcPr>
                </a:tc>
                <a:tc>
                  <a:txBody>
                    <a:bodyPr/>
                    <a:lstStyle/>
                    <a:p>
                      <a:pPr algn="ctr"/>
                      <a:r>
                        <a:rPr lang="en-GB" dirty="0"/>
                        <a:t>2.45</a:t>
                      </a:r>
                    </a:p>
                  </a:txBody>
                  <a:tcPr anchor="ctr">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tcPr>
                </a:tc>
                <a:tc>
                  <a:txBody>
                    <a:bodyPr/>
                    <a:lstStyle/>
                    <a:p>
                      <a:pPr algn="ctr"/>
                      <a:r>
                        <a:rPr lang="en-GB" dirty="0"/>
                        <a:t>1.36</a:t>
                      </a:r>
                    </a:p>
                  </a:txBody>
                  <a:tcPr anchor="ctr">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88987335"/>
                  </a:ext>
                </a:extLst>
              </a:tr>
              <a:tr h="464268">
                <a:tc>
                  <a:txBody>
                    <a:bodyPr/>
                    <a:lstStyle/>
                    <a:p>
                      <a:pPr algn="ctr"/>
                      <a:r>
                        <a:rPr lang="en-GB" dirty="0"/>
                        <a:t>MAPE</a:t>
                      </a:r>
                    </a:p>
                  </a:txBody>
                  <a:tcPr anchor="ctr"/>
                </a:tc>
                <a:tc>
                  <a:txBody>
                    <a:bodyPr/>
                    <a:lstStyle/>
                    <a:p>
                      <a:pPr algn="ctr"/>
                      <a:r>
                        <a:rPr lang="en-GB" dirty="0"/>
                        <a:t>24.6%</a:t>
                      </a:r>
                    </a:p>
                  </a:txBody>
                  <a:tcPr anchor="ct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r>
                        <a:rPr lang="en-GB" dirty="0"/>
                        <a:t>11.6%</a:t>
                      </a:r>
                    </a:p>
                  </a:txBody>
                  <a:tcPr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3878945417"/>
                  </a:ext>
                </a:extLst>
              </a:tr>
            </a:tbl>
          </a:graphicData>
        </a:graphic>
      </p:graphicFrame>
    </p:spTree>
    <p:extLst>
      <p:ext uri="{BB962C8B-B14F-4D97-AF65-F5344CB8AC3E}">
        <p14:creationId xmlns:p14="http://schemas.microsoft.com/office/powerpoint/2010/main" val="1875568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268C803-761A-71F8-418B-81F6E21A9077}"/>
              </a:ext>
            </a:extLst>
          </p:cNvPr>
          <p:cNvSpPr>
            <a:spLocks noGrp="1"/>
          </p:cNvSpPr>
          <p:nvPr>
            <p:ph type="title"/>
          </p:nvPr>
        </p:nvSpPr>
        <p:spPr/>
        <p:txBody>
          <a:bodyPr/>
          <a:lstStyle/>
          <a:p>
            <a:r>
              <a:rPr lang="en-GB" sz="3600" dirty="0"/>
              <a:t> Result: Somnomat</a:t>
            </a:r>
            <a:endParaRPr lang="en-US" dirty="0"/>
          </a:p>
        </p:txBody>
      </p:sp>
      <p:sp>
        <p:nvSpPr>
          <p:cNvPr id="6" name="Segnaposto numero diapositiva 5">
            <a:extLst>
              <a:ext uri="{FF2B5EF4-FFF2-40B4-BE49-F238E27FC236}">
                <a16:creationId xmlns:a16="http://schemas.microsoft.com/office/drawing/2014/main" id="{15CC2C42-4DEF-CF2E-8466-E2E9E4F7F08A}"/>
              </a:ext>
            </a:extLst>
          </p:cNvPr>
          <p:cNvSpPr>
            <a:spLocks noGrp="1"/>
          </p:cNvSpPr>
          <p:nvPr>
            <p:ph type="sldNum" sz="quarter" idx="12"/>
          </p:nvPr>
        </p:nvSpPr>
        <p:spPr/>
        <p:txBody>
          <a:bodyPr/>
          <a:lstStyle/>
          <a:p>
            <a:fld id="{5ACA52AF-F19D-405C-AD5F-7D94B96A5CC3}" type="slidenum">
              <a:rPr lang="de-CH" noProof="0" smtClean="0"/>
              <a:t>34</a:t>
            </a:fld>
            <a:endParaRPr lang="de-CH" noProof="0" dirty="0"/>
          </a:p>
        </p:txBody>
      </p:sp>
      <p:graphicFrame>
        <p:nvGraphicFramePr>
          <p:cNvPr id="2" name="Tabella 2">
            <a:extLst>
              <a:ext uri="{FF2B5EF4-FFF2-40B4-BE49-F238E27FC236}">
                <a16:creationId xmlns:a16="http://schemas.microsoft.com/office/drawing/2014/main" id="{30CF88A4-F5D4-0B29-C617-090CE995AE07}"/>
              </a:ext>
            </a:extLst>
          </p:cNvPr>
          <p:cNvGraphicFramePr>
            <a:graphicFrameLocks noGrp="1"/>
          </p:cNvGraphicFramePr>
          <p:nvPr>
            <p:extLst>
              <p:ext uri="{D42A27DB-BD31-4B8C-83A1-F6EECF244321}">
                <p14:modId xmlns:p14="http://schemas.microsoft.com/office/powerpoint/2010/main" val="2865613878"/>
              </p:ext>
            </p:extLst>
          </p:nvPr>
        </p:nvGraphicFramePr>
        <p:xfrm>
          <a:off x="1184828" y="1512288"/>
          <a:ext cx="4643541" cy="1392804"/>
        </p:xfrm>
        <a:graphic>
          <a:graphicData uri="http://schemas.openxmlformats.org/drawingml/2006/table">
            <a:tbl>
              <a:tblPr firstRow="1" bandRow="1">
                <a:tableStyleId>{5940675A-B579-460E-94D1-54222C63F5DA}</a:tableStyleId>
              </a:tblPr>
              <a:tblGrid>
                <a:gridCol w="1547847">
                  <a:extLst>
                    <a:ext uri="{9D8B030D-6E8A-4147-A177-3AD203B41FA5}">
                      <a16:colId xmlns:a16="http://schemas.microsoft.com/office/drawing/2014/main" val="3550094817"/>
                    </a:ext>
                  </a:extLst>
                </a:gridCol>
                <a:gridCol w="1547847">
                  <a:extLst>
                    <a:ext uri="{9D8B030D-6E8A-4147-A177-3AD203B41FA5}">
                      <a16:colId xmlns:a16="http://schemas.microsoft.com/office/drawing/2014/main" val="125982958"/>
                    </a:ext>
                  </a:extLst>
                </a:gridCol>
                <a:gridCol w="1547847">
                  <a:extLst>
                    <a:ext uri="{9D8B030D-6E8A-4147-A177-3AD203B41FA5}">
                      <a16:colId xmlns:a16="http://schemas.microsoft.com/office/drawing/2014/main" val="116504449"/>
                    </a:ext>
                  </a:extLst>
                </a:gridCol>
              </a:tblGrid>
              <a:tr h="464268">
                <a:tc>
                  <a:txBody>
                    <a:bodyPr/>
                    <a:lstStyle/>
                    <a:p>
                      <a:pPr algn="ctr"/>
                      <a:r>
                        <a:rPr lang="en-GB" dirty="0"/>
                        <a:t>Supine</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Wavelet</a:t>
                      </a:r>
                    </a:p>
                  </a:txBody>
                  <a:tcPr anchor="ctr"/>
                </a:tc>
                <a:tc>
                  <a:txBody>
                    <a:bodyPr/>
                    <a:lstStyle/>
                    <a:p>
                      <a:pPr algn="ctr"/>
                      <a:r>
                        <a:rPr lang="en-GB" dirty="0"/>
                        <a:t>Savitz-Golay</a:t>
                      </a:r>
                    </a:p>
                  </a:txBody>
                  <a:tcPr anchor="ctr"/>
                </a:tc>
                <a:extLst>
                  <a:ext uri="{0D108BD9-81ED-4DB2-BD59-A6C34878D82A}">
                    <a16:rowId xmlns:a16="http://schemas.microsoft.com/office/drawing/2014/main" val="2292727491"/>
                  </a:ext>
                </a:extLst>
              </a:tr>
              <a:tr h="4642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MAE (rpm)</a:t>
                      </a:r>
                    </a:p>
                  </a:txBody>
                  <a:tcPr anchor="ctr">
                    <a:lnT w="12700" cap="flat" cmpd="sng" algn="ctr">
                      <a:solidFill>
                        <a:schemeClr val="tx1"/>
                      </a:solidFill>
                      <a:prstDash val="solid"/>
                      <a:round/>
                      <a:headEnd type="none" w="med" len="med"/>
                      <a:tailEnd type="none" w="med" len="med"/>
                    </a:lnT>
                  </a:tcPr>
                </a:tc>
                <a:tc>
                  <a:txBody>
                    <a:bodyPr/>
                    <a:lstStyle/>
                    <a:p>
                      <a:pPr algn="ctr"/>
                      <a:r>
                        <a:rPr lang="en-GB" dirty="0"/>
                        <a:t>3.02</a:t>
                      </a:r>
                    </a:p>
                  </a:txBody>
                  <a:tcPr anchor="ctr">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tcPr>
                </a:tc>
                <a:tc>
                  <a:txBody>
                    <a:bodyPr/>
                    <a:lstStyle/>
                    <a:p>
                      <a:pPr algn="ctr"/>
                      <a:r>
                        <a:rPr lang="en-GB" dirty="0"/>
                        <a:t>1.82</a:t>
                      </a:r>
                    </a:p>
                  </a:txBody>
                  <a:tcPr anchor="ctr">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88987335"/>
                  </a:ext>
                </a:extLst>
              </a:tr>
              <a:tr h="464268">
                <a:tc>
                  <a:txBody>
                    <a:bodyPr/>
                    <a:lstStyle/>
                    <a:p>
                      <a:pPr algn="ctr"/>
                      <a:r>
                        <a:rPr lang="en-GB" dirty="0"/>
                        <a:t>MAPE</a:t>
                      </a:r>
                    </a:p>
                  </a:txBody>
                  <a:tcPr anchor="ctr"/>
                </a:tc>
                <a:tc>
                  <a:txBody>
                    <a:bodyPr/>
                    <a:lstStyle/>
                    <a:p>
                      <a:pPr algn="ctr"/>
                      <a:r>
                        <a:rPr lang="en-GB" dirty="0"/>
                        <a:t>25.7%</a:t>
                      </a:r>
                    </a:p>
                  </a:txBody>
                  <a:tcPr anchor="ct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r>
                        <a:rPr lang="en-GB" dirty="0"/>
                        <a:t>15.6%</a:t>
                      </a:r>
                    </a:p>
                  </a:txBody>
                  <a:tcPr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3878945417"/>
                  </a:ext>
                </a:extLst>
              </a:tr>
            </a:tbl>
          </a:graphicData>
        </a:graphic>
      </p:graphicFrame>
      <p:graphicFrame>
        <p:nvGraphicFramePr>
          <p:cNvPr id="3" name="Tabella 2">
            <a:extLst>
              <a:ext uri="{FF2B5EF4-FFF2-40B4-BE49-F238E27FC236}">
                <a16:creationId xmlns:a16="http://schemas.microsoft.com/office/drawing/2014/main" id="{E0F3BC18-06B2-0779-58A8-0B3E5B99F697}"/>
              </a:ext>
            </a:extLst>
          </p:cNvPr>
          <p:cNvGraphicFramePr>
            <a:graphicFrameLocks noGrp="1"/>
          </p:cNvGraphicFramePr>
          <p:nvPr>
            <p:extLst>
              <p:ext uri="{D42A27DB-BD31-4B8C-83A1-F6EECF244321}">
                <p14:modId xmlns:p14="http://schemas.microsoft.com/office/powerpoint/2010/main" val="105215936"/>
              </p:ext>
            </p:extLst>
          </p:nvPr>
        </p:nvGraphicFramePr>
        <p:xfrm>
          <a:off x="6363629" y="3990076"/>
          <a:ext cx="4643541" cy="1392804"/>
        </p:xfrm>
        <a:graphic>
          <a:graphicData uri="http://schemas.openxmlformats.org/drawingml/2006/table">
            <a:tbl>
              <a:tblPr firstRow="1" bandRow="1">
                <a:tableStyleId>{5940675A-B579-460E-94D1-54222C63F5DA}</a:tableStyleId>
              </a:tblPr>
              <a:tblGrid>
                <a:gridCol w="1547847">
                  <a:extLst>
                    <a:ext uri="{9D8B030D-6E8A-4147-A177-3AD203B41FA5}">
                      <a16:colId xmlns:a16="http://schemas.microsoft.com/office/drawing/2014/main" val="3550094817"/>
                    </a:ext>
                  </a:extLst>
                </a:gridCol>
                <a:gridCol w="1547847">
                  <a:extLst>
                    <a:ext uri="{9D8B030D-6E8A-4147-A177-3AD203B41FA5}">
                      <a16:colId xmlns:a16="http://schemas.microsoft.com/office/drawing/2014/main" val="125982958"/>
                    </a:ext>
                  </a:extLst>
                </a:gridCol>
                <a:gridCol w="1547847">
                  <a:extLst>
                    <a:ext uri="{9D8B030D-6E8A-4147-A177-3AD203B41FA5}">
                      <a16:colId xmlns:a16="http://schemas.microsoft.com/office/drawing/2014/main" val="116504449"/>
                    </a:ext>
                  </a:extLst>
                </a:gridCol>
              </a:tblGrid>
              <a:tr h="464268">
                <a:tc>
                  <a:txBody>
                    <a:bodyPr/>
                    <a:lstStyle/>
                    <a:p>
                      <a:pPr algn="ctr"/>
                      <a:r>
                        <a:rPr lang="en-GB" dirty="0"/>
                        <a:t>Right</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Wavelet</a:t>
                      </a:r>
                    </a:p>
                  </a:txBody>
                  <a:tcPr anchor="ctr"/>
                </a:tc>
                <a:tc>
                  <a:txBody>
                    <a:bodyPr/>
                    <a:lstStyle/>
                    <a:p>
                      <a:pPr algn="ctr"/>
                      <a:r>
                        <a:rPr lang="en-GB" dirty="0"/>
                        <a:t>Savitz-Golay</a:t>
                      </a:r>
                    </a:p>
                  </a:txBody>
                  <a:tcPr anchor="ctr"/>
                </a:tc>
                <a:extLst>
                  <a:ext uri="{0D108BD9-81ED-4DB2-BD59-A6C34878D82A}">
                    <a16:rowId xmlns:a16="http://schemas.microsoft.com/office/drawing/2014/main" val="2292727491"/>
                  </a:ext>
                </a:extLst>
              </a:tr>
              <a:tr h="4642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t>MAE (rpm)</a:t>
                      </a:r>
                    </a:p>
                  </a:txBody>
                  <a:tcPr anchor="ctr">
                    <a:lnT w="12700" cap="flat" cmpd="sng" algn="ctr">
                      <a:solidFill>
                        <a:schemeClr val="tx1"/>
                      </a:solidFill>
                      <a:prstDash val="solid"/>
                      <a:round/>
                      <a:headEnd type="none" w="med" len="med"/>
                      <a:tailEnd type="none" w="med" len="med"/>
                    </a:lnT>
                  </a:tcPr>
                </a:tc>
                <a:tc>
                  <a:txBody>
                    <a:bodyPr/>
                    <a:lstStyle/>
                    <a:p>
                      <a:pPr algn="ctr"/>
                      <a:r>
                        <a:rPr lang="en-GB" dirty="0"/>
                        <a:t>2.94</a:t>
                      </a:r>
                    </a:p>
                  </a:txBody>
                  <a:tcPr anchor="ctr">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tcPr>
                </a:tc>
                <a:tc>
                  <a:txBody>
                    <a:bodyPr/>
                    <a:lstStyle/>
                    <a:p>
                      <a:pPr algn="ctr"/>
                      <a:r>
                        <a:rPr lang="en-GB" dirty="0"/>
                        <a:t>2.24</a:t>
                      </a:r>
                    </a:p>
                  </a:txBody>
                  <a:tcPr anchor="ctr">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88987335"/>
                  </a:ext>
                </a:extLst>
              </a:tr>
              <a:tr h="464268">
                <a:tc>
                  <a:txBody>
                    <a:bodyPr/>
                    <a:lstStyle/>
                    <a:p>
                      <a:pPr algn="ctr"/>
                      <a:r>
                        <a:rPr lang="en-GB" dirty="0"/>
                        <a:t>MAPE</a:t>
                      </a:r>
                    </a:p>
                  </a:txBody>
                  <a:tcPr anchor="ctr"/>
                </a:tc>
                <a:tc>
                  <a:txBody>
                    <a:bodyPr/>
                    <a:lstStyle/>
                    <a:p>
                      <a:pPr algn="ctr"/>
                      <a:r>
                        <a:rPr lang="en-GB" dirty="0"/>
                        <a:t>24.4%</a:t>
                      </a:r>
                    </a:p>
                  </a:txBody>
                  <a:tcPr anchor="ct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r>
                        <a:rPr lang="en-GB" dirty="0"/>
                        <a:t>18.5%</a:t>
                      </a:r>
                    </a:p>
                  </a:txBody>
                  <a:tcPr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3878945417"/>
                  </a:ext>
                </a:extLst>
              </a:tr>
            </a:tbl>
          </a:graphicData>
        </a:graphic>
      </p:graphicFrame>
      <p:graphicFrame>
        <p:nvGraphicFramePr>
          <p:cNvPr id="5" name="Tabella 2">
            <a:extLst>
              <a:ext uri="{FF2B5EF4-FFF2-40B4-BE49-F238E27FC236}">
                <a16:creationId xmlns:a16="http://schemas.microsoft.com/office/drawing/2014/main" id="{A845B0A4-E1A3-5D55-D3A1-9146349729D4}"/>
              </a:ext>
            </a:extLst>
          </p:cNvPr>
          <p:cNvGraphicFramePr>
            <a:graphicFrameLocks noGrp="1"/>
          </p:cNvGraphicFramePr>
          <p:nvPr>
            <p:extLst>
              <p:ext uri="{D42A27DB-BD31-4B8C-83A1-F6EECF244321}">
                <p14:modId xmlns:p14="http://schemas.microsoft.com/office/powerpoint/2010/main" val="4060616040"/>
              </p:ext>
            </p:extLst>
          </p:nvPr>
        </p:nvGraphicFramePr>
        <p:xfrm>
          <a:off x="1032429" y="3990076"/>
          <a:ext cx="4643541" cy="1392804"/>
        </p:xfrm>
        <a:graphic>
          <a:graphicData uri="http://schemas.openxmlformats.org/drawingml/2006/table">
            <a:tbl>
              <a:tblPr firstRow="1" bandRow="1">
                <a:tableStyleId>{5940675A-B579-460E-94D1-54222C63F5DA}</a:tableStyleId>
              </a:tblPr>
              <a:tblGrid>
                <a:gridCol w="1547847">
                  <a:extLst>
                    <a:ext uri="{9D8B030D-6E8A-4147-A177-3AD203B41FA5}">
                      <a16:colId xmlns:a16="http://schemas.microsoft.com/office/drawing/2014/main" val="3550094817"/>
                    </a:ext>
                  </a:extLst>
                </a:gridCol>
                <a:gridCol w="1547847">
                  <a:extLst>
                    <a:ext uri="{9D8B030D-6E8A-4147-A177-3AD203B41FA5}">
                      <a16:colId xmlns:a16="http://schemas.microsoft.com/office/drawing/2014/main" val="125982958"/>
                    </a:ext>
                  </a:extLst>
                </a:gridCol>
                <a:gridCol w="1547847">
                  <a:extLst>
                    <a:ext uri="{9D8B030D-6E8A-4147-A177-3AD203B41FA5}">
                      <a16:colId xmlns:a16="http://schemas.microsoft.com/office/drawing/2014/main" val="116504449"/>
                    </a:ext>
                  </a:extLst>
                </a:gridCol>
              </a:tblGrid>
              <a:tr h="464268">
                <a:tc>
                  <a:txBody>
                    <a:bodyPr/>
                    <a:lstStyle/>
                    <a:p>
                      <a:pPr algn="ctr"/>
                      <a:r>
                        <a:rPr lang="en-GB" dirty="0"/>
                        <a:t>Prone</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Wavelet</a:t>
                      </a:r>
                    </a:p>
                  </a:txBody>
                  <a:tcPr anchor="ctr"/>
                </a:tc>
                <a:tc>
                  <a:txBody>
                    <a:bodyPr/>
                    <a:lstStyle/>
                    <a:p>
                      <a:pPr algn="ctr"/>
                      <a:r>
                        <a:rPr lang="en-GB" dirty="0"/>
                        <a:t>Savitz-Golay</a:t>
                      </a:r>
                    </a:p>
                  </a:txBody>
                  <a:tcPr anchor="ctr"/>
                </a:tc>
                <a:extLst>
                  <a:ext uri="{0D108BD9-81ED-4DB2-BD59-A6C34878D82A}">
                    <a16:rowId xmlns:a16="http://schemas.microsoft.com/office/drawing/2014/main" val="2292727491"/>
                  </a:ext>
                </a:extLst>
              </a:tr>
              <a:tr h="4642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MAE (rpm)</a:t>
                      </a:r>
                    </a:p>
                  </a:txBody>
                  <a:tcPr anchor="ctr">
                    <a:lnT w="12700" cap="flat" cmpd="sng" algn="ctr">
                      <a:solidFill>
                        <a:schemeClr val="tx1"/>
                      </a:solidFill>
                      <a:prstDash val="solid"/>
                      <a:round/>
                      <a:headEnd type="none" w="med" len="med"/>
                      <a:tailEnd type="none" w="med" len="med"/>
                    </a:lnT>
                  </a:tcPr>
                </a:tc>
                <a:tc>
                  <a:txBody>
                    <a:bodyPr/>
                    <a:lstStyle/>
                    <a:p>
                      <a:pPr algn="ctr"/>
                      <a:r>
                        <a:rPr lang="en-GB" dirty="0"/>
                        <a:t>3.23</a:t>
                      </a:r>
                    </a:p>
                  </a:txBody>
                  <a:tcPr anchor="ctr">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tcPr>
                </a:tc>
                <a:tc>
                  <a:txBody>
                    <a:bodyPr/>
                    <a:lstStyle/>
                    <a:p>
                      <a:pPr algn="ctr"/>
                      <a:r>
                        <a:rPr lang="en-GB" dirty="0"/>
                        <a:t>1.98</a:t>
                      </a:r>
                    </a:p>
                  </a:txBody>
                  <a:tcPr anchor="ctr">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88987335"/>
                  </a:ext>
                </a:extLst>
              </a:tr>
              <a:tr h="464268">
                <a:tc>
                  <a:txBody>
                    <a:bodyPr/>
                    <a:lstStyle/>
                    <a:p>
                      <a:pPr algn="ctr"/>
                      <a:r>
                        <a:rPr lang="en-GB" dirty="0"/>
                        <a:t>MAPE</a:t>
                      </a:r>
                    </a:p>
                  </a:txBody>
                  <a:tcPr anchor="ctr"/>
                </a:tc>
                <a:tc>
                  <a:txBody>
                    <a:bodyPr/>
                    <a:lstStyle/>
                    <a:p>
                      <a:pPr algn="ctr"/>
                      <a:r>
                        <a:rPr lang="en-GB" dirty="0"/>
                        <a:t>28.6%</a:t>
                      </a:r>
                    </a:p>
                  </a:txBody>
                  <a:tcPr anchor="ct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r>
                        <a:rPr lang="en-GB" dirty="0"/>
                        <a:t>17.9%</a:t>
                      </a:r>
                    </a:p>
                  </a:txBody>
                  <a:tcPr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3878945417"/>
                  </a:ext>
                </a:extLst>
              </a:tr>
            </a:tbl>
          </a:graphicData>
        </a:graphic>
      </p:graphicFrame>
      <p:graphicFrame>
        <p:nvGraphicFramePr>
          <p:cNvPr id="8" name="Tabella 2">
            <a:extLst>
              <a:ext uri="{FF2B5EF4-FFF2-40B4-BE49-F238E27FC236}">
                <a16:creationId xmlns:a16="http://schemas.microsoft.com/office/drawing/2014/main" id="{FB94E88A-5B13-96F2-0209-2505F336F6C8}"/>
              </a:ext>
            </a:extLst>
          </p:cNvPr>
          <p:cNvGraphicFramePr>
            <a:graphicFrameLocks noGrp="1"/>
          </p:cNvGraphicFramePr>
          <p:nvPr>
            <p:extLst>
              <p:ext uri="{D42A27DB-BD31-4B8C-83A1-F6EECF244321}">
                <p14:modId xmlns:p14="http://schemas.microsoft.com/office/powerpoint/2010/main" val="132829747"/>
              </p:ext>
            </p:extLst>
          </p:nvPr>
        </p:nvGraphicFramePr>
        <p:xfrm>
          <a:off x="6363629" y="1512288"/>
          <a:ext cx="4643541" cy="1392804"/>
        </p:xfrm>
        <a:graphic>
          <a:graphicData uri="http://schemas.openxmlformats.org/drawingml/2006/table">
            <a:tbl>
              <a:tblPr firstRow="1" bandRow="1">
                <a:tableStyleId>{5940675A-B579-460E-94D1-54222C63F5DA}</a:tableStyleId>
              </a:tblPr>
              <a:tblGrid>
                <a:gridCol w="1547847">
                  <a:extLst>
                    <a:ext uri="{9D8B030D-6E8A-4147-A177-3AD203B41FA5}">
                      <a16:colId xmlns:a16="http://schemas.microsoft.com/office/drawing/2014/main" val="3550094817"/>
                    </a:ext>
                  </a:extLst>
                </a:gridCol>
                <a:gridCol w="1547847">
                  <a:extLst>
                    <a:ext uri="{9D8B030D-6E8A-4147-A177-3AD203B41FA5}">
                      <a16:colId xmlns:a16="http://schemas.microsoft.com/office/drawing/2014/main" val="125982958"/>
                    </a:ext>
                  </a:extLst>
                </a:gridCol>
                <a:gridCol w="1547847">
                  <a:extLst>
                    <a:ext uri="{9D8B030D-6E8A-4147-A177-3AD203B41FA5}">
                      <a16:colId xmlns:a16="http://schemas.microsoft.com/office/drawing/2014/main" val="116504449"/>
                    </a:ext>
                  </a:extLst>
                </a:gridCol>
              </a:tblGrid>
              <a:tr h="464268">
                <a:tc>
                  <a:txBody>
                    <a:bodyPr/>
                    <a:lstStyle/>
                    <a:p>
                      <a:pPr algn="ctr"/>
                      <a:r>
                        <a:rPr lang="en-GB" dirty="0"/>
                        <a:t>Left</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Wavelet</a:t>
                      </a:r>
                    </a:p>
                  </a:txBody>
                  <a:tcPr anchor="ctr"/>
                </a:tc>
                <a:tc>
                  <a:txBody>
                    <a:bodyPr/>
                    <a:lstStyle/>
                    <a:p>
                      <a:pPr algn="ctr"/>
                      <a:r>
                        <a:rPr lang="en-GB" dirty="0"/>
                        <a:t>Savitz-Golay</a:t>
                      </a:r>
                    </a:p>
                  </a:txBody>
                  <a:tcPr anchor="ctr"/>
                </a:tc>
                <a:extLst>
                  <a:ext uri="{0D108BD9-81ED-4DB2-BD59-A6C34878D82A}">
                    <a16:rowId xmlns:a16="http://schemas.microsoft.com/office/drawing/2014/main" val="2292727491"/>
                  </a:ext>
                </a:extLst>
              </a:tr>
              <a:tr h="4642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MAE (rpm)</a:t>
                      </a:r>
                    </a:p>
                  </a:txBody>
                  <a:tcPr anchor="ctr">
                    <a:lnT w="12700" cap="flat" cmpd="sng" algn="ctr">
                      <a:solidFill>
                        <a:schemeClr val="tx1"/>
                      </a:solidFill>
                      <a:prstDash val="solid"/>
                      <a:round/>
                      <a:headEnd type="none" w="med" len="med"/>
                      <a:tailEnd type="none" w="med" len="med"/>
                    </a:lnT>
                  </a:tcPr>
                </a:tc>
                <a:tc>
                  <a:txBody>
                    <a:bodyPr/>
                    <a:lstStyle/>
                    <a:p>
                      <a:pPr algn="ctr"/>
                      <a:r>
                        <a:rPr lang="en-GB" dirty="0"/>
                        <a:t>2.45</a:t>
                      </a:r>
                    </a:p>
                  </a:txBody>
                  <a:tcPr anchor="ctr">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tcPr>
                </a:tc>
                <a:tc>
                  <a:txBody>
                    <a:bodyPr/>
                    <a:lstStyle/>
                    <a:p>
                      <a:pPr algn="ctr"/>
                      <a:r>
                        <a:rPr lang="en-GB" dirty="0"/>
                        <a:t>1.42</a:t>
                      </a:r>
                    </a:p>
                  </a:txBody>
                  <a:tcPr anchor="ctr">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88987335"/>
                  </a:ext>
                </a:extLst>
              </a:tr>
              <a:tr h="464268">
                <a:tc>
                  <a:txBody>
                    <a:bodyPr/>
                    <a:lstStyle/>
                    <a:p>
                      <a:pPr algn="ctr"/>
                      <a:r>
                        <a:rPr lang="en-GB" dirty="0"/>
                        <a:t>MAPE</a:t>
                      </a:r>
                    </a:p>
                  </a:txBody>
                  <a:tcPr anchor="ctr"/>
                </a:tc>
                <a:tc>
                  <a:txBody>
                    <a:bodyPr/>
                    <a:lstStyle/>
                    <a:p>
                      <a:pPr algn="ctr"/>
                      <a:r>
                        <a:rPr lang="en-GB" dirty="0"/>
                        <a:t>19.9%</a:t>
                      </a:r>
                    </a:p>
                  </a:txBody>
                  <a:tcPr anchor="ct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r>
                        <a:rPr lang="en-GB" dirty="0"/>
                        <a:t>11.7%</a:t>
                      </a:r>
                    </a:p>
                  </a:txBody>
                  <a:tcPr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3878945417"/>
                  </a:ext>
                </a:extLst>
              </a:tr>
            </a:tbl>
          </a:graphicData>
        </a:graphic>
      </p:graphicFrame>
    </p:spTree>
    <p:extLst>
      <p:ext uri="{BB962C8B-B14F-4D97-AF65-F5344CB8AC3E}">
        <p14:creationId xmlns:p14="http://schemas.microsoft.com/office/powerpoint/2010/main" val="401605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248CCF4E-5F9C-674E-6F7C-F02508FD20B8}"/>
              </a:ext>
            </a:extLst>
          </p:cNvPr>
          <p:cNvSpPr>
            <a:spLocks noGrp="1"/>
          </p:cNvSpPr>
          <p:nvPr>
            <p:ph type="title"/>
          </p:nvPr>
        </p:nvSpPr>
        <p:spPr/>
        <p:txBody>
          <a:bodyPr/>
          <a:lstStyle/>
          <a:p>
            <a:r>
              <a:rPr lang="en-US" dirty="0"/>
              <a:t>Overview</a:t>
            </a:r>
            <a:endParaRPr lang="en-GB" dirty="0"/>
          </a:p>
        </p:txBody>
      </p:sp>
      <p:sp>
        <p:nvSpPr>
          <p:cNvPr id="6" name="Segnaposto contenuto 5">
            <a:extLst>
              <a:ext uri="{FF2B5EF4-FFF2-40B4-BE49-F238E27FC236}">
                <a16:creationId xmlns:a16="http://schemas.microsoft.com/office/drawing/2014/main" id="{FD9E51D7-C13B-8F2F-F079-F6F6DB7BDDFA}"/>
              </a:ext>
            </a:extLst>
          </p:cNvPr>
          <p:cNvSpPr>
            <a:spLocks noGrp="1"/>
          </p:cNvSpPr>
          <p:nvPr>
            <p:ph idx="1"/>
          </p:nvPr>
        </p:nvSpPr>
        <p:spPr>
          <a:xfrm>
            <a:off x="2874659" y="1192560"/>
            <a:ext cx="4643999" cy="4084074"/>
          </a:xfrm>
        </p:spPr>
        <p:txBody>
          <a:bodyPr numCol="1" anchor="ctr"/>
          <a:lstStyle/>
          <a:p>
            <a:pPr marL="0" indent="0">
              <a:lnSpc>
                <a:spcPct val="300000"/>
              </a:lnSpc>
              <a:buNone/>
            </a:pPr>
            <a:r>
              <a:rPr lang="en-GB" sz="2800" b="0" dirty="0">
                <a:solidFill>
                  <a:schemeClr val="bg2">
                    <a:lumMod val="50000"/>
                  </a:schemeClr>
                </a:solidFill>
              </a:rPr>
              <a:t>Introduction</a:t>
            </a:r>
          </a:p>
          <a:p>
            <a:pPr marL="0" indent="0">
              <a:lnSpc>
                <a:spcPct val="300000"/>
              </a:lnSpc>
              <a:buNone/>
            </a:pPr>
            <a:r>
              <a:rPr lang="en-GB" sz="2800" b="0" dirty="0">
                <a:solidFill>
                  <a:schemeClr val="bg2">
                    <a:lumMod val="50000"/>
                  </a:schemeClr>
                </a:solidFill>
              </a:rPr>
              <a:t>Methods</a:t>
            </a:r>
          </a:p>
          <a:p>
            <a:pPr marL="0" indent="0">
              <a:lnSpc>
                <a:spcPct val="300000"/>
              </a:lnSpc>
              <a:buNone/>
            </a:pPr>
            <a:r>
              <a:rPr lang="en-GB" sz="2800" b="0" dirty="0">
                <a:solidFill>
                  <a:schemeClr val="bg2">
                    <a:lumMod val="50000"/>
                  </a:schemeClr>
                </a:solidFill>
              </a:rPr>
              <a:t>Data Analysis</a:t>
            </a:r>
          </a:p>
        </p:txBody>
      </p:sp>
      <p:sp>
        <p:nvSpPr>
          <p:cNvPr id="4" name="Segnaposto numero diapositiva 3">
            <a:extLst>
              <a:ext uri="{FF2B5EF4-FFF2-40B4-BE49-F238E27FC236}">
                <a16:creationId xmlns:a16="http://schemas.microsoft.com/office/drawing/2014/main" id="{CCBBF9EA-2B0D-44D8-1B96-20EA304CA8FE}"/>
              </a:ext>
            </a:extLst>
          </p:cNvPr>
          <p:cNvSpPr>
            <a:spLocks noGrp="1"/>
          </p:cNvSpPr>
          <p:nvPr>
            <p:ph type="sldNum" sz="quarter" idx="12"/>
          </p:nvPr>
        </p:nvSpPr>
        <p:spPr/>
        <p:txBody>
          <a:bodyPr/>
          <a:lstStyle/>
          <a:p>
            <a:fld id="{B6F15528-21DE-4FAA-801E-634DDDAF4B2B}" type="slidenum">
              <a:rPr lang="en-US" smtClean="0"/>
              <a:pPr/>
              <a:t>35</a:t>
            </a:fld>
            <a:endParaRPr lang="en-US" dirty="0"/>
          </a:p>
        </p:txBody>
      </p:sp>
      <p:pic>
        <p:nvPicPr>
          <p:cNvPr id="14" name="Elemento grafico 13" descr="Intelligenza artificiale contorno">
            <a:extLst>
              <a:ext uri="{FF2B5EF4-FFF2-40B4-BE49-F238E27FC236}">
                <a16:creationId xmlns:a16="http://schemas.microsoft.com/office/drawing/2014/main" id="{8F9EA34C-5042-8478-E1D5-D395F80A91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7278" y="4497597"/>
            <a:ext cx="914400" cy="914400"/>
          </a:xfrm>
          <a:prstGeom prst="rect">
            <a:avLst/>
          </a:prstGeom>
        </p:spPr>
      </p:pic>
      <p:pic>
        <p:nvPicPr>
          <p:cNvPr id="18" name="Elemento grafico 17" descr="Lampadina fluorescente contorno">
            <a:extLst>
              <a:ext uri="{FF2B5EF4-FFF2-40B4-BE49-F238E27FC236}">
                <a16:creationId xmlns:a16="http://schemas.microsoft.com/office/drawing/2014/main" id="{A1D421DE-A36B-50B0-8DDF-194D387AAA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4481" y="1651905"/>
            <a:ext cx="914400" cy="914400"/>
          </a:xfrm>
          <a:prstGeom prst="rect">
            <a:avLst/>
          </a:prstGeom>
        </p:spPr>
      </p:pic>
      <p:sp>
        <p:nvSpPr>
          <p:cNvPr id="20" name="CasellaDiTesto 19">
            <a:extLst>
              <a:ext uri="{FF2B5EF4-FFF2-40B4-BE49-F238E27FC236}">
                <a16:creationId xmlns:a16="http://schemas.microsoft.com/office/drawing/2014/main" id="{5EB9AC13-D09A-AA59-24BD-A1FC05F4FFA0}"/>
              </a:ext>
            </a:extLst>
          </p:cNvPr>
          <p:cNvSpPr txBox="1"/>
          <p:nvPr/>
        </p:nvSpPr>
        <p:spPr>
          <a:xfrm>
            <a:off x="7574436" y="1465707"/>
            <a:ext cx="2820257" cy="2436180"/>
          </a:xfrm>
          <a:prstGeom prst="rect">
            <a:avLst/>
          </a:prstGeom>
          <a:noFill/>
        </p:spPr>
        <p:txBody>
          <a:bodyPr wrap="square">
            <a:spAutoFit/>
          </a:bodyPr>
          <a:lstStyle/>
          <a:p>
            <a:pPr marL="0" indent="0">
              <a:lnSpc>
                <a:spcPct val="300000"/>
              </a:lnSpc>
              <a:buNone/>
            </a:pPr>
            <a:r>
              <a:rPr lang="en-GB" sz="2800" dirty="0">
                <a:solidFill>
                  <a:schemeClr val="bg2">
                    <a:lumMod val="50000"/>
                  </a:schemeClr>
                </a:solidFill>
              </a:rPr>
              <a:t>Result</a:t>
            </a:r>
          </a:p>
          <a:p>
            <a:pPr marL="0" indent="0">
              <a:lnSpc>
                <a:spcPct val="300000"/>
              </a:lnSpc>
              <a:buNone/>
            </a:pPr>
            <a:r>
              <a:rPr lang="en-GB" sz="2800" b="1" dirty="0"/>
              <a:t>Conclusion</a:t>
            </a:r>
          </a:p>
        </p:txBody>
      </p:sp>
      <p:pic>
        <p:nvPicPr>
          <p:cNvPr id="22" name="Elemento grafico 21" descr="Internet delle cose contorno">
            <a:extLst>
              <a:ext uri="{FF2B5EF4-FFF2-40B4-BE49-F238E27FC236}">
                <a16:creationId xmlns:a16="http://schemas.microsoft.com/office/drawing/2014/main" id="{124F852C-6790-FA3C-A162-51FF02E032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75073" y="3057859"/>
            <a:ext cx="846605" cy="846605"/>
          </a:xfrm>
          <a:prstGeom prst="rect">
            <a:avLst/>
          </a:prstGeom>
        </p:spPr>
      </p:pic>
      <p:pic>
        <p:nvPicPr>
          <p:cNvPr id="24" name="Elemento grafico 23" descr="Collegato/non collegato contorno">
            <a:extLst>
              <a:ext uri="{FF2B5EF4-FFF2-40B4-BE49-F238E27FC236}">
                <a16:creationId xmlns:a16="http://schemas.microsoft.com/office/drawing/2014/main" id="{C9A979B8-0AF2-B9C8-4075-3E1EF4B3CE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37" y="3082571"/>
            <a:ext cx="914399" cy="914399"/>
          </a:xfrm>
          <a:prstGeom prst="rect">
            <a:avLst/>
          </a:prstGeom>
        </p:spPr>
      </p:pic>
      <p:pic>
        <p:nvPicPr>
          <p:cNvPr id="26" name="Elemento grafico 25" descr="Disco contorno">
            <a:extLst>
              <a:ext uri="{FF2B5EF4-FFF2-40B4-BE49-F238E27FC236}">
                <a16:creationId xmlns:a16="http://schemas.microsoft.com/office/drawing/2014/main" id="{BB093007-60C0-6D25-3A9E-F1647F6D22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36" y="1857025"/>
            <a:ext cx="914400" cy="914400"/>
          </a:xfrm>
          <a:prstGeom prst="rect">
            <a:avLst/>
          </a:prstGeom>
        </p:spPr>
      </p:pic>
    </p:spTree>
    <p:extLst>
      <p:ext uri="{BB962C8B-B14F-4D97-AF65-F5344CB8AC3E}">
        <p14:creationId xmlns:p14="http://schemas.microsoft.com/office/powerpoint/2010/main" val="293143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54E432-F386-3BC9-A406-A70AEF5B1F21}"/>
              </a:ext>
            </a:extLst>
          </p:cNvPr>
          <p:cNvSpPr>
            <a:spLocks noGrp="1"/>
          </p:cNvSpPr>
          <p:nvPr>
            <p:ph type="title"/>
          </p:nvPr>
        </p:nvSpPr>
        <p:spPr/>
        <p:txBody>
          <a:bodyPr/>
          <a:lstStyle/>
          <a:p>
            <a:r>
              <a:rPr lang="en-GB" sz="3600" dirty="0"/>
              <a:t> Conclusion and Future Research</a:t>
            </a:r>
            <a:endParaRPr lang="en-US" dirty="0"/>
          </a:p>
        </p:txBody>
      </p:sp>
      <p:sp>
        <p:nvSpPr>
          <p:cNvPr id="3" name="Segnaposto contenuto 2">
            <a:extLst>
              <a:ext uri="{FF2B5EF4-FFF2-40B4-BE49-F238E27FC236}">
                <a16:creationId xmlns:a16="http://schemas.microsoft.com/office/drawing/2014/main" id="{09209CAA-7C1E-5023-A4BA-395763108797}"/>
              </a:ext>
            </a:extLst>
          </p:cNvPr>
          <p:cNvSpPr>
            <a:spLocks noGrp="1"/>
          </p:cNvSpPr>
          <p:nvPr>
            <p:ph idx="1"/>
          </p:nvPr>
        </p:nvSpPr>
        <p:spPr/>
        <p:txBody>
          <a:bodyPr/>
          <a:lstStyle/>
          <a:p>
            <a:pPr marL="342900" indent="-342900">
              <a:buFont typeface="Arial" panose="020B0604020202020204" pitchFamily="34" charset="0"/>
              <a:buChar char="•"/>
            </a:pPr>
            <a:r>
              <a:rPr lang="en-GB" sz="2400" b="0" dirty="0"/>
              <a:t>The estimation of the respiratory rate of a person can be retrieved using our mattress</a:t>
            </a:r>
          </a:p>
          <a:p>
            <a:pPr marL="342900" indent="-342900">
              <a:buFont typeface="Arial" panose="020B0604020202020204" pitchFamily="34" charset="0"/>
              <a:buChar char="•"/>
            </a:pPr>
            <a:r>
              <a:rPr lang="en-GB" sz="2400" b="0" dirty="0" err="1"/>
              <a:t>Savitz-Golay</a:t>
            </a:r>
            <a:r>
              <a:rPr lang="en-GB" sz="2400" b="0" dirty="0"/>
              <a:t> filter has the Mean Average Percentage Error (MAPE) that we fixed as the goal (less than 20%)</a:t>
            </a:r>
          </a:p>
          <a:p>
            <a:pPr marL="342900" indent="-342900">
              <a:buFont typeface="Arial" panose="020B0604020202020204" pitchFamily="34" charset="0"/>
              <a:buChar char="•"/>
            </a:pPr>
            <a:r>
              <a:rPr lang="en-GB" sz="2400" b="0" dirty="0"/>
              <a:t>The confidence metrics that we have defined were useful to find the best channels in the mattress</a:t>
            </a:r>
          </a:p>
          <a:p>
            <a:pPr marL="342900" lvl="1" indent="-342900">
              <a:spcBef>
                <a:spcPts val="1000"/>
              </a:spcBef>
              <a:spcAft>
                <a:spcPts val="0"/>
              </a:spcAft>
            </a:pPr>
            <a:r>
              <a:rPr lang="en-GB" dirty="0"/>
              <a:t>The mat can be used with the moving bed without interference</a:t>
            </a:r>
          </a:p>
          <a:p>
            <a:pPr marL="342900" indent="-342900">
              <a:buFont typeface="Arial" panose="020B0604020202020204" pitchFamily="34" charset="0"/>
              <a:buChar char="•"/>
            </a:pPr>
            <a:r>
              <a:rPr lang="en-GB" sz="2400" b="0" dirty="0"/>
              <a:t>As future development, more participants should be involved in the data collection</a:t>
            </a:r>
          </a:p>
        </p:txBody>
      </p:sp>
      <p:sp>
        <p:nvSpPr>
          <p:cNvPr id="6" name="Segnaposto numero diapositiva 5">
            <a:extLst>
              <a:ext uri="{FF2B5EF4-FFF2-40B4-BE49-F238E27FC236}">
                <a16:creationId xmlns:a16="http://schemas.microsoft.com/office/drawing/2014/main" id="{8B643682-FD1A-E326-A93F-E8FD16989CA4}"/>
              </a:ext>
            </a:extLst>
          </p:cNvPr>
          <p:cNvSpPr>
            <a:spLocks noGrp="1"/>
          </p:cNvSpPr>
          <p:nvPr>
            <p:ph type="sldNum" sz="quarter" idx="12"/>
          </p:nvPr>
        </p:nvSpPr>
        <p:spPr/>
        <p:txBody>
          <a:bodyPr/>
          <a:lstStyle/>
          <a:p>
            <a:fld id="{5ACA52AF-F19D-405C-AD5F-7D94B96A5CC3}" type="slidenum">
              <a:rPr lang="de-CH" noProof="0" smtClean="0"/>
              <a:t>36</a:t>
            </a:fld>
            <a:endParaRPr lang="de-CH" noProof="0" dirty="0"/>
          </a:p>
        </p:txBody>
      </p:sp>
    </p:spTree>
    <p:extLst>
      <p:ext uri="{BB962C8B-B14F-4D97-AF65-F5344CB8AC3E}">
        <p14:creationId xmlns:p14="http://schemas.microsoft.com/office/powerpoint/2010/main" val="428530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73C3EA-69A6-4D52-93EC-50B1A1331D99}"/>
              </a:ext>
            </a:extLst>
          </p:cNvPr>
          <p:cNvSpPr>
            <a:spLocks noGrp="1"/>
          </p:cNvSpPr>
          <p:nvPr>
            <p:ph idx="1"/>
          </p:nvPr>
        </p:nvSpPr>
        <p:spPr>
          <a:xfrm>
            <a:off x="1101949" y="2344047"/>
            <a:ext cx="11078818" cy="2169906"/>
          </a:xfrm>
        </p:spPr>
        <p:txBody>
          <a:bodyPr numCol="2" anchor="ctr"/>
          <a:lstStyle/>
          <a:p>
            <a:r>
              <a:rPr lang="de-CH" sz="2800" b="1" dirty="0"/>
              <a:t>Prof. Robert Riener</a:t>
            </a:r>
            <a:endParaRPr lang="en-US" sz="2800" b="1" dirty="0"/>
          </a:p>
          <a:p>
            <a:r>
              <a:rPr lang="de-CH" dirty="0"/>
              <a:t>robert.riener@hest.ethz.ch</a:t>
            </a:r>
          </a:p>
          <a:p>
            <a:endParaRPr lang="de-CH" dirty="0"/>
          </a:p>
          <a:p>
            <a:r>
              <a:rPr lang="de-CH" sz="2800" b="1" dirty="0"/>
              <a:t>Prof. Domenico </a:t>
            </a:r>
            <a:r>
              <a:rPr lang="de-CH" sz="2800" b="1" dirty="0" err="1"/>
              <a:t>Sorrenti</a:t>
            </a:r>
            <a:endParaRPr lang="de-CH" sz="2800" b="1" dirty="0"/>
          </a:p>
          <a:p>
            <a:r>
              <a:rPr lang="de-CH" dirty="0" err="1"/>
              <a:t>domenico.sorrenti@unimib.it</a:t>
            </a:r>
            <a:r>
              <a:rPr lang="de-CH" dirty="0"/>
              <a:t> </a:t>
            </a:r>
          </a:p>
          <a:p>
            <a:endParaRPr lang="de-CH" dirty="0"/>
          </a:p>
          <a:p>
            <a:r>
              <a:rPr lang="de-CH" sz="2800" b="1" dirty="0"/>
              <a:t>Prof. Cristiano Alessandro</a:t>
            </a:r>
          </a:p>
          <a:p>
            <a:r>
              <a:rPr lang="de-CH" dirty="0" err="1"/>
              <a:t>cristiano.alessandro@unimib.it</a:t>
            </a:r>
            <a:endParaRPr lang="de-CH" dirty="0"/>
          </a:p>
          <a:p>
            <a:r>
              <a:rPr lang="en-GB" sz="2800" b="1" dirty="0"/>
              <a:t>Alexander Breuss </a:t>
            </a:r>
          </a:p>
          <a:p>
            <a:r>
              <a:rPr lang="en-GB" sz="2400" dirty="0" err="1"/>
              <a:t>alexander.breuss@hest.ethz.ch</a:t>
            </a:r>
            <a:endParaRPr lang="en-GB" sz="2400" dirty="0">
              <a:effectLst/>
            </a:endParaRPr>
          </a:p>
          <a:p>
            <a:endParaRPr lang="en-GB" sz="2400" dirty="0"/>
          </a:p>
          <a:p>
            <a:r>
              <a:rPr lang="en-GB" sz="2800" b="1" dirty="0" err="1"/>
              <a:t>Oriella</a:t>
            </a:r>
            <a:r>
              <a:rPr lang="en-GB" sz="2800" b="1" dirty="0"/>
              <a:t> Gnarra  </a:t>
            </a:r>
          </a:p>
          <a:p>
            <a:r>
              <a:rPr lang="en-GB" sz="2400" dirty="0" err="1"/>
              <a:t>o</a:t>
            </a:r>
            <a:r>
              <a:rPr lang="en-GB" sz="2400" dirty="0" err="1">
                <a:effectLst/>
              </a:rPr>
              <a:t>riella.gnarra@hest.ethz.ch</a:t>
            </a:r>
            <a:endParaRPr lang="en-GB" sz="2400" dirty="0">
              <a:effectLst/>
            </a:endParaRPr>
          </a:p>
          <a:p>
            <a:endParaRPr lang="en-GB" sz="2400" dirty="0">
              <a:effectLst/>
            </a:endParaRPr>
          </a:p>
          <a:p>
            <a:r>
              <a:rPr lang="en-GB" sz="2800" b="1" dirty="0"/>
              <a:t>Manuel Fujs</a:t>
            </a:r>
          </a:p>
          <a:p>
            <a:r>
              <a:rPr lang="en-GB" sz="2400" dirty="0" err="1">
                <a:effectLst/>
              </a:rPr>
              <a:t>manuel.fujs@hest.ethz.ch</a:t>
            </a:r>
            <a:endParaRPr lang="en-GB" sz="2400" dirty="0">
              <a:effectLst/>
            </a:endParaRPr>
          </a:p>
        </p:txBody>
      </p:sp>
      <p:pic>
        <p:nvPicPr>
          <p:cNvPr id="4" name="Immagine 10">
            <a:extLst>
              <a:ext uri="{FF2B5EF4-FFF2-40B4-BE49-F238E27FC236}">
                <a16:creationId xmlns:a16="http://schemas.microsoft.com/office/drawing/2014/main" id="{160911D6-14BE-F5B5-4953-4C6C23002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609" y="77540"/>
            <a:ext cx="885878" cy="875617"/>
          </a:xfrm>
          <a:prstGeom prst="rect">
            <a:avLst/>
          </a:prstGeom>
        </p:spPr>
      </p:pic>
    </p:spTree>
    <p:extLst>
      <p:ext uri="{BB962C8B-B14F-4D97-AF65-F5344CB8AC3E}">
        <p14:creationId xmlns:p14="http://schemas.microsoft.com/office/powerpoint/2010/main" val="3187194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5BE099-182F-481C-BCFF-8786DD81F68B}"/>
              </a:ext>
            </a:extLst>
          </p:cNvPr>
          <p:cNvSpPr>
            <a:spLocks noGrp="1"/>
          </p:cNvSpPr>
          <p:nvPr>
            <p:ph type="sldNum" sz="quarter" idx="4"/>
          </p:nvPr>
        </p:nvSpPr>
        <p:spPr>
          <a:xfrm>
            <a:off x="11216368" y="6522444"/>
            <a:ext cx="243794" cy="216000"/>
          </a:xfrm>
        </p:spPr>
        <p:txBody>
          <a:bodyPr/>
          <a:lstStyle/>
          <a:p>
            <a:fld id="{5ACA52AF-F19D-405C-AD5F-7D94B96A5CC3}" type="slidenum">
              <a:rPr lang="de-CH" noProof="0" smtClean="0"/>
              <a:t>38</a:t>
            </a:fld>
            <a:endParaRPr lang="de-CH" noProof="0"/>
          </a:p>
        </p:txBody>
      </p:sp>
      <p:pic>
        <p:nvPicPr>
          <p:cNvPr id="13" name="Picture Placeholder 12" descr="Table&#10;&#10;Description automatically generated with medium confidence">
            <a:extLst>
              <a:ext uri="{FF2B5EF4-FFF2-40B4-BE49-F238E27FC236}">
                <a16:creationId xmlns:a16="http://schemas.microsoft.com/office/drawing/2014/main" id="{60C6EA5C-E71C-B117-374D-010D0F44BA3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0004" t="5355" r="8746" b="8163"/>
          <a:stretch/>
        </p:blipFill>
        <p:spPr>
          <a:xfrm>
            <a:off x="914749" y="0"/>
            <a:ext cx="10362502" cy="6522444"/>
          </a:xfrm>
        </p:spPr>
      </p:pic>
    </p:spTree>
    <p:extLst>
      <p:ext uri="{BB962C8B-B14F-4D97-AF65-F5344CB8AC3E}">
        <p14:creationId xmlns:p14="http://schemas.microsoft.com/office/powerpoint/2010/main" val="2318664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76C95E-A4A8-08A0-6145-AB5093F7C1C7}"/>
              </a:ext>
            </a:extLst>
          </p:cNvPr>
          <p:cNvSpPr>
            <a:spLocks noGrp="1"/>
          </p:cNvSpPr>
          <p:nvPr>
            <p:ph type="sldNum" sz="quarter" idx="4"/>
          </p:nvPr>
        </p:nvSpPr>
        <p:spPr/>
        <p:txBody>
          <a:bodyPr/>
          <a:lstStyle/>
          <a:p>
            <a:fld id="{5ACA52AF-F19D-405C-AD5F-7D94B96A5CC3}" type="slidenum">
              <a:rPr lang="de-CH" smtClean="0"/>
              <a:pPr/>
              <a:t>39</a:t>
            </a:fld>
            <a:endParaRPr lang="de-CH" dirty="0"/>
          </a:p>
        </p:txBody>
      </p:sp>
      <p:pic>
        <p:nvPicPr>
          <p:cNvPr id="7" name="Picture 6" descr="Line chart&#10;&#10;Description automatically generated">
            <a:extLst>
              <a:ext uri="{FF2B5EF4-FFF2-40B4-BE49-F238E27FC236}">
                <a16:creationId xmlns:a16="http://schemas.microsoft.com/office/drawing/2014/main" id="{CA024546-DF0D-AA7E-8CFA-EC0F0CE2F3E7}"/>
              </a:ext>
            </a:extLst>
          </p:cNvPr>
          <p:cNvPicPr>
            <a:picLocks noChangeAspect="1"/>
          </p:cNvPicPr>
          <p:nvPr/>
        </p:nvPicPr>
        <p:blipFill rotWithShape="1">
          <a:blip r:embed="rId2">
            <a:extLst>
              <a:ext uri="{28A0092B-C50C-407E-A947-70E740481C1C}">
                <a14:useLocalDpi xmlns:a14="http://schemas.microsoft.com/office/drawing/2010/main" val="0"/>
              </a:ext>
            </a:extLst>
          </a:blip>
          <a:srcRect l="10004" t="6121" r="8746" b="8078"/>
          <a:stretch/>
        </p:blipFill>
        <p:spPr>
          <a:xfrm>
            <a:off x="949788" y="95962"/>
            <a:ext cx="10292423" cy="6426482"/>
          </a:xfrm>
          <a:prstGeom prst="rect">
            <a:avLst/>
          </a:prstGeom>
        </p:spPr>
      </p:pic>
    </p:spTree>
    <p:extLst>
      <p:ext uri="{BB962C8B-B14F-4D97-AF65-F5344CB8AC3E}">
        <p14:creationId xmlns:p14="http://schemas.microsoft.com/office/powerpoint/2010/main" val="2831808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a:extLst>
              <a:ext uri="{FF2B5EF4-FFF2-40B4-BE49-F238E27FC236}">
                <a16:creationId xmlns:a16="http://schemas.microsoft.com/office/drawing/2014/main" id="{7B1D636D-8DCC-4B42-4229-1ECDEB0437B4}"/>
              </a:ext>
            </a:extLst>
          </p:cNvPr>
          <p:cNvSpPr>
            <a:spLocks noGrp="1"/>
          </p:cNvSpPr>
          <p:nvPr>
            <p:ph idx="14"/>
          </p:nvPr>
        </p:nvSpPr>
        <p:spPr/>
        <p:txBody>
          <a:bodyPr/>
          <a:lstStyle/>
          <a:p>
            <a:pPr marL="0" indent="0" algn="just">
              <a:buNone/>
            </a:pPr>
            <a:r>
              <a:rPr lang="en-US" sz="2400" b="1" i="0" dirty="0">
                <a:effectLst/>
              </a:rPr>
              <a:t>Respiration</a:t>
            </a:r>
            <a:r>
              <a:rPr lang="en-US" sz="2400" b="0" i="0" dirty="0">
                <a:effectLst/>
              </a:rPr>
              <a:t> is the physiological process of our body to exchange carbon dioxide with oxygen</a:t>
            </a:r>
          </a:p>
          <a:p>
            <a:pPr marL="0" indent="0" algn="just">
              <a:buNone/>
            </a:pPr>
            <a:endParaRPr lang="en-US" sz="2400" b="0" i="0" dirty="0">
              <a:effectLst/>
            </a:endParaRPr>
          </a:p>
          <a:p>
            <a:pPr marL="0" indent="0" algn="just">
              <a:buNone/>
            </a:pPr>
            <a:r>
              <a:rPr lang="en-US" sz="2400" b="1" i="0" dirty="0">
                <a:effectLst/>
              </a:rPr>
              <a:t>Inhalation</a:t>
            </a:r>
            <a:r>
              <a:rPr lang="en-US" sz="2400" b="0" i="0" dirty="0">
                <a:effectLst/>
              </a:rPr>
              <a:t> mainly happens through actively contracting the diaphragm and increasing the thoracic cavity</a:t>
            </a:r>
            <a:r>
              <a:rPr lang="en-US" sz="2400" b="1" dirty="0"/>
              <a:t> </a:t>
            </a:r>
          </a:p>
          <a:p>
            <a:pPr marL="0" indent="0" algn="just">
              <a:buNone/>
            </a:pPr>
            <a:endParaRPr lang="en-US" sz="2400" b="1" dirty="0"/>
          </a:p>
          <a:p>
            <a:pPr marL="0" indent="0" algn="just">
              <a:buNone/>
            </a:pPr>
            <a:r>
              <a:rPr lang="en-US" sz="2400" b="1" dirty="0"/>
              <a:t>E</a:t>
            </a:r>
            <a:r>
              <a:rPr lang="en-US" sz="2400" b="1" i="0" dirty="0">
                <a:effectLst/>
              </a:rPr>
              <a:t>xhalation </a:t>
            </a:r>
            <a:r>
              <a:rPr lang="en-US" sz="2400" b="0" i="0" dirty="0">
                <a:effectLst/>
              </a:rPr>
              <a:t>typically occurs as a passive process due to the elasticity of the lungs</a:t>
            </a:r>
            <a:endParaRPr lang="en-US" sz="2400" dirty="0"/>
          </a:p>
        </p:txBody>
      </p:sp>
      <p:sp>
        <p:nvSpPr>
          <p:cNvPr id="11" name="Titolo 10">
            <a:extLst>
              <a:ext uri="{FF2B5EF4-FFF2-40B4-BE49-F238E27FC236}">
                <a16:creationId xmlns:a16="http://schemas.microsoft.com/office/drawing/2014/main" id="{2571FF10-C311-93C3-975F-9E6D31D9AD5B}"/>
              </a:ext>
            </a:extLst>
          </p:cNvPr>
          <p:cNvSpPr>
            <a:spLocks noGrp="1"/>
          </p:cNvSpPr>
          <p:nvPr>
            <p:ph type="title"/>
          </p:nvPr>
        </p:nvSpPr>
        <p:spPr/>
        <p:txBody>
          <a:bodyPr/>
          <a:lstStyle/>
          <a:p>
            <a:r>
              <a:rPr lang="en-GB" dirty="0">
                <a:cs typeface="Calibri" panose="020F0502020204030204" pitchFamily="34" charset="0"/>
              </a:rPr>
              <a:t>Introduction: Definition of a Breath</a:t>
            </a:r>
            <a:r>
              <a:rPr lang="en-GB" baseline="30000" dirty="0">
                <a:cs typeface="Calibri" panose="020F0502020204030204" pitchFamily="34" charset="0"/>
              </a:rPr>
              <a:t>[1][2] </a:t>
            </a:r>
            <a:endParaRPr lang="en-GB" baseline="30000" dirty="0"/>
          </a:p>
        </p:txBody>
      </p:sp>
      <p:pic>
        <p:nvPicPr>
          <p:cNvPr id="7" name="Picture Placeholder 6" descr="Logo&#10;&#10;Description automatically generated">
            <a:extLst>
              <a:ext uri="{FF2B5EF4-FFF2-40B4-BE49-F238E27FC236}">
                <a16:creationId xmlns:a16="http://schemas.microsoft.com/office/drawing/2014/main" id="{845DFFC9-2BFD-7CB4-F47E-29D1B5B3A06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471" r="18094"/>
          <a:stretch/>
        </p:blipFill>
        <p:spPr>
          <a:xfrm>
            <a:off x="6420162" y="1412875"/>
            <a:ext cx="5040000" cy="4860000"/>
          </a:xfrm>
        </p:spPr>
      </p:pic>
      <p:sp>
        <p:nvSpPr>
          <p:cNvPr id="10" name="Foliennummernplatzhalter 5">
            <a:extLst>
              <a:ext uri="{FF2B5EF4-FFF2-40B4-BE49-F238E27FC236}">
                <a16:creationId xmlns:a16="http://schemas.microsoft.com/office/drawing/2014/main" id="{28EE40D8-ACBD-4B50-30E1-F26E0CF0969F}"/>
              </a:ext>
            </a:extLst>
          </p:cNvPr>
          <p:cNvSpPr>
            <a:spLocks noGrp="1"/>
          </p:cNvSpPr>
          <p:nvPr>
            <p:ph type="sldNum" sz="quarter" idx="4"/>
          </p:nvPr>
        </p:nvSpPr>
        <p:spPr/>
        <p:txBody>
          <a:bodyPr/>
          <a:lstStyle/>
          <a:p>
            <a:fld id="{5ACA52AF-F19D-405C-AD5F-7D94B96A5CC3}" type="slidenum">
              <a:rPr lang="de-CH" noProof="0" smtClean="0"/>
              <a:t>4</a:t>
            </a:fld>
            <a:endParaRPr lang="de-CH" noProof="0" dirty="0"/>
          </a:p>
        </p:txBody>
      </p:sp>
      <p:sp>
        <p:nvSpPr>
          <p:cNvPr id="35" name="CasellaDiTesto 34">
            <a:extLst>
              <a:ext uri="{FF2B5EF4-FFF2-40B4-BE49-F238E27FC236}">
                <a16:creationId xmlns:a16="http://schemas.microsoft.com/office/drawing/2014/main" id="{E4DBE01E-EDFB-2C8F-32D0-4CFD7CE71D13}"/>
              </a:ext>
            </a:extLst>
          </p:cNvPr>
          <p:cNvSpPr txBox="1"/>
          <p:nvPr/>
        </p:nvSpPr>
        <p:spPr>
          <a:xfrm>
            <a:off x="1860341" y="6426561"/>
            <a:ext cx="9246198" cy="369332"/>
          </a:xfrm>
          <a:prstGeom prst="rect">
            <a:avLst/>
          </a:prstGeom>
          <a:noFill/>
        </p:spPr>
        <p:txBody>
          <a:bodyPr wrap="square">
            <a:spAutoFit/>
          </a:bodyPr>
          <a:lstStyle/>
          <a:p>
            <a:pPr algn="l"/>
            <a:r>
              <a:rPr lang="it-IT" sz="900" b="0" i="0" u="none" strike="noStrike" dirty="0">
                <a:solidFill>
                  <a:srgbClr val="222222"/>
                </a:solidFill>
                <a:effectLst/>
              </a:rPr>
              <a:t>[1] </a:t>
            </a:r>
            <a:r>
              <a:rPr lang="it-IT" sz="900" b="0" i="0" u="none" strike="noStrike" dirty="0" err="1">
                <a:solidFill>
                  <a:srgbClr val="222222"/>
                </a:solidFill>
                <a:effectLst/>
              </a:rPr>
              <a:t>Chourpiliadis</a:t>
            </a:r>
            <a:r>
              <a:rPr lang="it-IT" sz="900" b="0" i="0" u="none" strike="noStrike" dirty="0">
                <a:solidFill>
                  <a:srgbClr val="222222"/>
                </a:solidFill>
                <a:effectLst/>
              </a:rPr>
              <a:t> C. et al. « </a:t>
            </a:r>
            <a:r>
              <a:rPr lang="it-IT" sz="900" b="0" i="1" u="none" strike="noStrike" dirty="0" err="1">
                <a:solidFill>
                  <a:srgbClr val="222222"/>
                </a:solidFill>
                <a:effectLst/>
              </a:rPr>
              <a:t>Respiratory</a:t>
            </a:r>
            <a:r>
              <a:rPr lang="it-IT" sz="900" b="0" i="1" u="none" strike="noStrike" dirty="0">
                <a:solidFill>
                  <a:srgbClr val="222222"/>
                </a:solidFill>
                <a:effectLst/>
              </a:rPr>
              <a:t> Rate »</a:t>
            </a:r>
            <a:br>
              <a:rPr lang="it-IT" sz="900" dirty="0"/>
            </a:br>
            <a:r>
              <a:rPr lang="it-IT" sz="900" dirty="0"/>
              <a:t>[2] </a:t>
            </a:r>
            <a:r>
              <a:rPr lang="it-IT" sz="900" b="0" u="none" strike="noStrike" dirty="0" err="1">
                <a:solidFill>
                  <a:srgbClr val="222222"/>
                </a:solidFill>
                <a:effectLst/>
              </a:rPr>
              <a:t>Lutfi</a:t>
            </a:r>
            <a:r>
              <a:rPr lang="it-IT" sz="900" dirty="0">
                <a:solidFill>
                  <a:srgbClr val="222222"/>
                </a:solidFill>
              </a:rPr>
              <a:t> et al</a:t>
            </a:r>
            <a:r>
              <a:rPr lang="it-IT" sz="900" b="0" u="none" strike="noStrike" dirty="0">
                <a:solidFill>
                  <a:srgbClr val="222222"/>
                </a:solidFill>
                <a:effectLst/>
              </a:rPr>
              <a:t>. « </a:t>
            </a:r>
            <a:r>
              <a:rPr lang="it-IT" sz="900" b="0" i="1" u="none" strike="noStrike" dirty="0">
                <a:solidFill>
                  <a:srgbClr val="222222"/>
                </a:solidFill>
                <a:effectLst/>
              </a:rPr>
              <a:t>The </a:t>
            </a:r>
            <a:r>
              <a:rPr lang="it-IT" sz="900" b="0" i="1" u="none" strike="noStrike" dirty="0" err="1">
                <a:solidFill>
                  <a:srgbClr val="222222"/>
                </a:solidFill>
                <a:effectLst/>
              </a:rPr>
              <a:t>physiological</a:t>
            </a:r>
            <a:r>
              <a:rPr lang="it-IT" sz="900" b="0" i="1" u="none" strike="noStrike" dirty="0">
                <a:solidFill>
                  <a:srgbClr val="222222"/>
                </a:solidFill>
                <a:effectLst/>
              </a:rPr>
              <a:t> </a:t>
            </a:r>
            <a:r>
              <a:rPr lang="it-IT" sz="900" b="0" i="1" u="none" strike="noStrike" dirty="0" err="1">
                <a:solidFill>
                  <a:srgbClr val="222222"/>
                </a:solidFill>
                <a:effectLst/>
              </a:rPr>
              <a:t>basis</a:t>
            </a:r>
            <a:r>
              <a:rPr lang="it-IT" sz="900" b="0" i="1" u="none" strike="noStrike" dirty="0">
                <a:solidFill>
                  <a:srgbClr val="222222"/>
                </a:solidFill>
                <a:effectLst/>
              </a:rPr>
              <a:t> and clinical </a:t>
            </a:r>
            <a:r>
              <a:rPr lang="it-IT" sz="900" b="0" i="1" u="none" strike="noStrike" dirty="0" err="1">
                <a:solidFill>
                  <a:srgbClr val="222222"/>
                </a:solidFill>
                <a:effectLst/>
              </a:rPr>
              <a:t>significance</a:t>
            </a:r>
            <a:r>
              <a:rPr lang="it-IT" sz="900" b="0" i="1" u="none" strike="noStrike" dirty="0">
                <a:solidFill>
                  <a:srgbClr val="222222"/>
                </a:solidFill>
                <a:effectLst/>
              </a:rPr>
              <a:t> of </a:t>
            </a:r>
            <a:r>
              <a:rPr lang="it-IT" sz="900" b="0" i="1" u="none" strike="noStrike" dirty="0" err="1">
                <a:solidFill>
                  <a:srgbClr val="222222"/>
                </a:solidFill>
                <a:effectLst/>
              </a:rPr>
              <a:t>lung</a:t>
            </a:r>
            <a:r>
              <a:rPr lang="it-IT" sz="900" b="0" i="1" u="none" strike="noStrike" dirty="0">
                <a:solidFill>
                  <a:srgbClr val="222222"/>
                </a:solidFill>
                <a:effectLst/>
              </a:rPr>
              <a:t> volume </a:t>
            </a:r>
            <a:r>
              <a:rPr lang="it-IT" sz="900" b="0" i="1" u="none" strike="noStrike" dirty="0" err="1">
                <a:solidFill>
                  <a:srgbClr val="222222"/>
                </a:solidFill>
                <a:effectLst/>
              </a:rPr>
              <a:t>measurements</a:t>
            </a:r>
            <a:r>
              <a:rPr lang="it-IT" sz="900" b="0" i="1" u="none" strike="noStrike" dirty="0">
                <a:solidFill>
                  <a:srgbClr val="222222"/>
                </a:solidFill>
                <a:effectLst/>
              </a:rPr>
              <a:t> »</a:t>
            </a:r>
            <a:endParaRPr lang="en-GB" sz="900" dirty="0"/>
          </a:p>
        </p:txBody>
      </p:sp>
    </p:spTree>
    <p:extLst>
      <p:ext uri="{BB962C8B-B14F-4D97-AF65-F5344CB8AC3E}">
        <p14:creationId xmlns:p14="http://schemas.microsoft.com/office/powerpoint/2010/main" val="2058104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84ECC0-94AA-4EE4-9BC5-BDF9EDDF6ACE}"/>
              </a:ext>
            </a:extLst>
          </p:cNvPr>
          <p:cNvSpPr>
            <a:spLocks noGrp="1"/>
          </p:cNvSpPr>
          <p:nvPr>
            <p:ph idx="14"/>
          </p:nvPr>
        </p:nvSpPr>
        <p:spPr/>
        <p:txBody>
          <a:bodyPr/>
          <a:lstStyle/>
          <a:p>
            <a:pPr marL="244698" lvl="1" indent="0">
              <a:buNone/>
            </a:pPr>
            <a:r>
              <a:rPr lang="en-US" sz="2800" b="1" dirty="0">
                <a:solidFill>
                  <a:srgbClr val="000000"/>
                </a:solidFill>
                <a:cs typeface="Arial" panose="020B0604020202020204" pitchFamily="34" charset="0"/>
              </a:rPr>
              <a:t>Cardiorespiratory polysomnography</a:t>
            </a:r>
            <a:r>
              <a:rPr lang="en-US" sz="2800" baseline="30000" dirty="0">
                <a:solidFill>
                  <a:srgbClr val="000000"/>
                </a:solidFill>
                <a:cs typeface="Arial" panose="020B0604020202020204" pitchFamily="34" charset="0"/>
              </a:rPr>
              <a:t>[1]</a:t>
            </a:r>
            <a:r>
              <a:rPr lang="en-US" sz="2800" b="1" dirty="0">
                <a:solidFill>
                  <a:srgbClr val="000000"/>
                </a:solidFill>
                <a:cs typeface="Arial" panose="020B0604020202020204" pitchFamily="34" charset="0"/>
              </a:rPr>
              <a:t>:</a:t>
            </a:r>
          </a:p>
          <a:p>
            <a:pPr marL="587598" lvl="1" indent="-342900">
              <a:buFont typeface="Arial" panose="020B0604020202020204" pitchFamily="34" charset="0"/>
              <a:buChar char="•"/>
            </a:pPr>
            <a:r>
              <a:rPr lang="en-US" dirty="0">
                <a:solidFill>
                  <a:srgbClr val="000000"/>
                </a:solidFill>
                <a:cs typeface="Arial" panose="020B0604020202020204" pitchFamily="34" charset="0"/>
              </a:rPr>
              <a:t>Invasive </a:t>
            </a:r>
          </a:p>
          <a:p>
            <a:pPr marL="859435" lvl="2" indent="-342900">
              <a:buFont typeface="Arial" panose="020B0604020202020204" pitchFamily="34" charset="0"/>
              <a:buChar char="•"/>
            </a:pPr>
            <a:r>
              <a:rPr lang="en-US" dirty="0">
                <a:solidFill>
                  <a:srgbClr val="000000"/>
                </a:solidFill>
                <a:cs typeface="Arial" panose="020B0604020202020204" pitchFamily="34" charset="0"/>
              </a:rPr>
              <a:t>Nose Canula</a:t>
            </a:r>
          </a:p>
          <a:p>
            <a:pPr marL="859435" lvl="2" indent="-342900">
              <a:buFont typeface="Arial" panose="020B0604020202020204" pitchFamily="34" charset="0"/>
              <a:buChar char="•"/>
            </a:pPr>
            <a:r>
              <a:rPr lang="en-US" dirty="0">
                <a:solidFill>
                  <a:srgbClr val="000000"/>
                </a:solidFill>
                <a:cs typeface="Arial" panose="020B0604020202020204" pitchFamily="34" charset="0"/>
              </a:rPr>
              <a:t>Chest Belts</a:t>
            </a:r>
          </a:p>
          <a:p>
            <a:pPr marL="859435" lvl="2" indent="-342900">
              <a:buFont typeface="Arial" panose="020B0604020202020204" pitchFamily="34" charset="0"/>
              <a:buChar char="•"/>
            </a:pPr>
            <a:r>
              <a:rPr lang="en-US" dirty="0">
                <a:solidFill>
                  <a:srgbClr val="000000"/>
                </a:solidFill>
                <a:cs typeface="Arial" panose="020B0604020202020204" pitchFamily="34" charset="0"/>
              </a:rPr>
              <a:t>The device must be placed on the chest</a:t>
            </a:r>
          </a:p>
          <a:p>
            <a:pPr marL="859435" lvl="2" indent="-342900">
              <a:buFont typeface="Arial" panose="020B0604020202020204" pitchFamily="34" charset="0"/>
              <a:buChar char="•"/>
            </a:pPr>
            <a:r>
              <a:rPr lang="en-US" dirty="0">
                <a:solidFill>
                  <a:srgbClr val="000000"/>
                </a:solidFill>
                <a:cs typeface="Arial" panose="020B0604020202020204" pitchFamily="34" charset="0"/>
              </a:rPr>
              <a:t>If not worn correctly can lead to false measurements</a:t>
            </a:r>
          </a:p>
        </p:txBody>
      </p:sp>
      <p:sp>
        <p:nvSpPr>
          <p:cNvPr id="3" name="Title 2">
            <a:extLst>
              <a:ext uri="{FF2B5EF4-FFF2-40B4-BE49-F238E27FC236}">
                <a16:creationId xmlns:a16="http://schemas.microsoft.com/office/drawing/2014/main" id="{0F108FDB-D93B-4B59-A196-E46C24CC8915}"/>
              </a:ext>
            </a:extLst>
          </p:cNvPr>
          <p:cNvSpPr>
            <a:spLocks noGrp="1"/>
          </p:cNvSpPr>
          <p:nvPr>
            <p:ph type="title"/>
          </p:nvPr>
        </p:nvSpPr>
        <p:spPr/>
        <p:txBody>
          <a:bodyPr/>
          <a:lstStyle/>
          <a:p>
            <a:r>
              <a:rPr lang="en-GB" dirty="0">
                <a:cs typeface="Calibri" panose="020F0502020204030204" pitchFamily="34" charset="0"/>
              </a:rPr>
              <a:t>Introduction: </a:t>
            </a:r>
            <a:r>
              <a:rPr lang="en-GB" dirty="0">
                <a:latin typeface="+mj-lt"/>
                <a:ea typeface="+mj-ea"/>
                <a:cs typeface="Calibri" panose="020F0502020204030204" pitchFamily="34" charset="0"/>
              </a:rPr>
              <a:t>Our Gold Standard</a:t>
            </a:r>
            <a:endParaRPr lang="en-US" dirty="0"/>
          </a:p>
        </p:txBody>
      </p:sp>
      <p:sp>
        <p:nvSpPr>
          <p:cNvPr id="6" name="Slide Number Placeholder 5">
            <a:extLst>
              <a:ext uri="{FF2B5EF4-FFF2-40B4-BE49-F238E27FC236}">
                <a16:creationId xmlns:a16="http://schemas.microsoft.com/office/drawing/2014/main" id="{74730A85-4780-42DC-95E7-482375B44246}"/>
              </a:ext>
            </a:extLst>
          </p:cNvPr>
          <p:cNvSpPr>
            <a:spLocks noGrp="1"/>
          </p:cNvSpPr>
          <p:nvPr>
            <p:ph type="sldNum" sz="quarter" idx="4"/>
          </p:nvPr>
        </p:nvSpPr>
        <p:spPr>
          <a:xfrm>
            <a:off x="11216368" y="6522444"/>
            <a:ext cx="243794" cy="216000"/>
          </a:xfrm>
        </p:spPr>
        <p:txBody>
          <a:bodyPr/>
          <a:lstStyle/>
          <a:p>
            <a:fld id="{5ACA52AF-F19D-405C-AD5F-7D94B96A5CC3}" type="slidenum">
              <a:rPr lang="de-CH" noProof="0" smtClean="0"/>
              <a:t>5</a:t>
            </a:fld>
            <a:endParaRPr lang="de-CH" noProof="0"/>
          </a:p>
        </p:txBody>
      </p:sp>
      <p:pic>
        <p:nvPicPr>
          <p:cNvPr id="9" name="Picture Placeholder 8">
            <a:extLst>
              <a:ext uri="{FF2B5EF4-FFF2-40B4-BE49-F238E27FC236}">
                <a16:creationId xmlns:a16="http://schemas.microsoft.com/office/drawing/2014/main" id="{00877013-C74E-4721-8E2C-1E66CC11241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5482" r="15482"/>
          <a:stretch/>
        </p:blipFill>
        <p:spPr/>
      </p:pic>
      <p:sp>
        <p:nvSpPr>
          <p:cNvPr id="4" name="CasellaDiTesto 2">
            <a:extLst>
              <a:ext uri="{FF2B5EF4-FFF2-40B4-BE49-F238E27FC236}">
                <a16:creationId xmlns:a16="http://schemas.microsoft.com/office/drawing/2014/main" id="{84CB5D6D-9830-2E5B-4A95-CA4067DFA2F8}"/>
              </a:ext>
            </a:extLst>
          </p:cNvPr>
          <p:cNvSpPr txBox="1"/>
          <p:nvPr/>
        </p:nvSpPr>
        <p:spPr>
          <a:xfrm>
            <a:off x="1797063" y="6498767"/>
            <a:ext cx="9246198" cy="230832"/>
          </a:xfrm>
          <a:prstGeom prst="rect">
            <a:avLst/>
          </a:prstGeom>
          <a:noFill/>
        </p:spPr>
        <p:txBody>
          <a:bodyPr wrap="square">
            <a:spAutoFit/>
          </a:bodyPr>
          <a:lstStyle/>
          <a:p>
            <a:pPr algn="l" fontAlgn="base"/>
            <a:r>
              <a:rPr lang="it-IT" sz="900" b="0" u="none" strike="noStrike" dirty="0">
                <a:solidFill>
                  <a:srgbClr val="000000"/>
                </a:solidFill>
                <a:effectLst/>
              </a:rPr>
              <a:t>[1] J.M. </a:t>
            </a:r>
            <a:r>
              <a:rPr lang="it-IT" sz="900" b="0" u="none" strike="noStrike" dirty="0" err="1">
                <a:solidFill>
                  <a:srgbClr val="000000"/>
                </a:solidFill>
                <a:effectLst/>
              </a:rPr>
              <a:t>Calleja</a:t>
            </a:r>
            <a:r>
              <a:rPr lang="it-IT" sz="900" dirty="0">
                <a:solidFill>
                  <a:srgbClr val="000000"/>
                </a:solidFill>
              </a:rPr>
              <a:t> et al. « </a:t>
            </a:r>
            <a:r>
              <a:rPr lang="it-IT" sz="900" b="0" i="1" u="none" strike="noStrike" dirty="0" err="1">
                <a:solidFill>
                  <a:srgbClr val="000000"/>
                </a:solidFill>
                <a:effectLst/>
              </a:rPr>
              <a:t>Comparison</a:t>
            </a:r>
            <a:r>
              <a:rPr lang="it-IT" sz="900" b="0" i="1" u="none" strike="noStrike" dirty="0">
                <a:solidFill>
                  <a:srgbClr val="000000"/>
                </a:solidFill>
                <a:effectLst/>
              </a:rPr>
              <a:t> of a </a:t>
            </a:r>
            <a:r>
              <a:rPr lang="it-IT" sz="900" b="0" i="1" u="none" strike="noStrike" dirty="0" err="1">
                <a:solidFill>
                  <a:srgbClr val="000000"/>
                </a:solidFill>
                <a:effectLst/>
              </a:rPr>
              <a:t>cardiorespiratory</a:t>
            </a:r>
            <a:r>
              <a:rPr lang="it-IT" sz="900" b="0" i="1" u="none" strike="noStrike" dirty="0">
                <a:solidFill>
                  <a:srgbClr val="000000"/>
                </a:solidFill>
                <a:effectLst/>
              </a:rPr>
              <a:t> device versus </a:t>
            </a:r>
            <a:r>
              <a:rPr lang="it-IT" sz="900" b="0" i="1" u="none" strike="noStrike" dirty="0" err="1">
                <a:solidFill>
                  <a:srgbClr val="000000"/>
                </a:solidFill>
                <a:effectLst/>
              </a:rPr>
              <a:t>polysomnography</a:t>
            </a:r>
            <a:r>
              <a:rPr lang="it-IT" sz="900" b="0" i="1" u="none" strike="noStrike" dirty="0">
                <a:solidFill>
                  <a:srgbClr val="000000"/>
                </a:solidFill>
                <a:effectLst/>
              </a:rPr>
              <a:t> for </a:t>
            </a:r>
            <a:r>
              <a:rPr lang="it-IT" sz="900" b="0" i="1" u="none" strike="noStrike" dirty="0" err="1">
                <a:solidFill>
                  <a:srgbClr val="000000"/>
                </a:solidFill>
                <a:effectLst/>
              </a:rPr>
              <a:t>diagnosis</a:t>
            </a:r>
            <a:r>
              <a:rPr lang="it-IT" sz="900" b="0" i="1" u="none" strike="noStrike" dirty="0">
                <a:solidFill>
                  <a:srgbClr val="000000"/>
                </a:solidFill>
                <a:effectLst/>
              </a:rPr>
              <a:t> of </a:t>
            </a:r>
            <a:r>
              <a:rPr lang="it-IT" sz="900" b="0" i="1" u="none" strike="noStrike" dirty="0" err="1">
                <a:solidFill>
                  <a:srgbClr val="000000"/>
                </a:solidFill>
                <a:effectLst/>
              </a:rPr>
              <a:t>sleep</a:t>
            </a:r>
            <a:r>
              <a:rPr lang="it-IT" sz="900" b="0" i="1" u="none" strike="noStrike" dirty="0">
                <a:solidFill>
                  <a:srgbClr val="000000"/>
                </a:solidFill>
                <a:effectLst/>
              </a:rPr>
              <a:t> </a:t>
            </a:r>
            <a:r>
              <a:rPr lang="it-IT" sz="900" b="0" i="1" u="none" strike="noStrike" dirty="0" err="1">
                <a:solidFill>
                  <a:srgbClr val="000000"/>
                </a:solidFill>
                <a:effectLst/>
              </a:rPr>
              <a:t>apnoea</a:t>
            </a:r>
            <a:r>
              <a:rPr lang="it-IT" sz="900" b="0" i="1" u="none" strike="noStrike" dirty="0">
                <a:solidFill>
                  <a:srgbClr val="000000"/>
                </a:solidFill>
                <a:effectLst/>
              </a:rPr>
              <a:t> </a:t>
            </a:r>
            <a:r>
              <a:rPr lang="it-IT" sz="900" b="0" u="none" strike="noStrike" dirty="0">
                <a:solidFill>
                  <a:srgbClr val="000000"/>
                </a:solidFill>
                <a:effectLst/>
              </a:rPr>
              <a:t>»</a:t>
            </a:r>
          </a:p>
        </p:txBody>
      </p:sp>
    </p:spTree>
    <p:extLst>
      <p:ext uri="{BB962C8B-B14F-4D97-AF65-F5344CB8AC3E}">
        <p14:creationId xmlns:p14="http://schemas.microsoft.com/office/powerpoint/2010/main" val="2005841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CE31F-D092-4B90-AEC1-719C7C67E505}"/>
              </a:ext>
            </a:extLst>
          </p:cNvPr>
          <p:cNvSpPr>
            <a:spLocks noGrp="1"/>
          </p:cNvSpPr>
          <p:nvPr>
            <p:ph type="title"/>
          </p:nvPr>
        </p:nvSpPr>
        <p:spPr/>
        <p:txBody>
          <a:bodyPr/>
          <a:lstStyle/>
          <a:p>
            <a:r>
              <a:rPr lang="en-GB" dirty="0">
                <a:cs typeface="Calibri" panose="020F0502020204030204" pitchFamily="34" charset="0"/>
              </a:rPr>
              <a:t>Introduction: Unobtrusive Approach</a:t>
            </a:r>
            <a:endParaRPr lang="en-US" dirty="0"/>
          </a:p>
        </p:txBody>
      </p:sp>
      <p:sp>
        <p:nvSpPr>
          <p:cNvPr id="3" name="Content Placeholder 2">
            <a:extLst>
              <a:ext uri="{FF2B5EF4-FFF2-40B4-BE49-F238E27FC236}">
                <a16:creationId xmlns:a16="http://schemas.microsoft.com/office/drawing/2014/main" id="{E9D74832-2953-414D-A583-2EE35F21E2BD}"/>
              </a:ext>
            </a:extLst>
          </p:cNvPr>
          <p:cNvSpPr>
            <a:spLocks noGrp="1"/>
          </p:cNvSpPr>
          <p:nvPr>
            <p:ph idx="1"/>
          </p:nvPr>
        </p:nvSpPr>
        <p:spPr/>
        <p:txBody>
          <a:bodyPr/>
          <a:lstStyle/>
          <a:p>
            <a:r>
              <a:rPr lang="en-GB" dirty="0">
                <a:latin typeface="+mj-lt"/>
                <a:ea typeface="+mj-ea"/>
                <a:cs typeface="Calibri" panose="020F0502020204030204" pitchFamily="34" charset="0"/>
              </a:rPr>
              <a:t>Unobtrusive devices available on the market</a:t>
            </a:r>
          </a:p>
          <a:p>
            <a:pPr marL="342900" indent="-342900">
              <a:buFont typeface="Arial" panose="020B0604020202020204" pitchFamily="34" charset="0"/>
              <a:buChar char="•"/>
            </a:pPr>
            <a:r>
              <a:rPr lang="en-GB" sz="2400" b="0" dirty="0" err="1"/>
              <a:t>Emfit</a:t>
            </a:r>
            <a:r>
              <a:rPr lang="en-GB" sz="2400" b="0" dirty="0"/>
              <a:t>: under mattress </a:t>
            </a:r>
            <a:r>
              <a:rPr lang="en-GB" sz="2400" b="0" dirty="0" err="1"/>
              <a:t>ballistocardiography</a:t>
            </a:r>
            <a:r>
              <a:rPr lang="en-GB" sz="2400" b="0" dirty="0"/>
              <a:t> based sensor</a:t>
            </a:r>
            <a:r>
              <a:rPr lang="en-GB" sz="2400" b="0" baseline="30000" dirty="0"/>
              <a:t>[4]</a:t>
            </a:r>
            <a:endParaRPr lang="en-GB" sz="2400" b="0" dirty="0"/>
          </a:p>
          <a:p>
            <a:pPr marL="342900" indent="-342900">
              <a:buFont typeface="Arial" panose="020B0604020202020204" pitchFamily="34" charset="0"/>
              <a:buChar char="•"/>
            </a:pPr>
            <a:r>
              <a:rPr lang="en-GB" sz="2400" b="0" dirty="0"/>
              <a:t>Garmin: wearable monitor device</a:t>
            </a:r>
            <a:r>
              <a:rPr lang="en-GB" sz="2400" b="0" baseline="30000" dirty="0"/>
              <a:t>[5]</a:t>
            </a:r>
            <a:endParaRPr lang="en-GB" sz="2400" b="0" dirty="0"/>
          </a:p>
          <a:p>
            <a:pPr marL="342900" indent="-342900">
              <a:buFont typeface="Arial" panose="020B0604020202020204" pitchFamily="34" charset="0"/>
              <a:buChar char="•"/>
            </a:pPr>
            <a:r>
              <a:rPr lang="en-GB" sz="2400" b="0" dirty="0" err="1"/>
              <a:t>Somnofy</a:t>
            </a:r>
            <a:r>
              <a:rPr lang="en-GB" sz="2400" b="0" dirty="0"/>
              <a:t>: contactless sleep monitor based on radar technology</a:t>
            </a:r>
            <a:r>
              <a:rPr lang="en-GB" sz="2400" b="0" baseline="30000" dirty="0"/>
              <a:t>[6]</a:t>
            </a:r>
            <a:endParaRPr lang="en-GB" sz="2400" b="0" dirty="0"/>
          </a:p>
        </p:txBody>
      </p:sp>
      <p:sp>
        <p:nvSpPr>
          <p:cNvPr id="6" name="Slide Number Placeholder 5">
            <a:extLst>
              <a:ext uri="{FF2B5EF4-FFF2-40B4-BE49-F238E27FC236}">
                <a16:creationId xmlns:a16="http://schemas.microsoft.com/office/drawing/2014/main" id="{85358670-FB3A-40FF-ACAA-E3C6FBBCE524}"/>
              </a:ext>
            </a:extLst>
          </p:cNvPr>
          <p:cNvSpPr>
            <a:spLocks noGrp="1"/>
          </p:cNvSpPr>
          <p:nvPr>
            <p:ph type="sldNum" sz="quarter" idx="4"/>
          </p:nvPr>
        </p:nvSpPr>
        <p:spPr>
          <a:xfrm>
            <a:off x="11216368" y="6522444"/>
            <a:ext cx="243794" cy="216000"/>
          </a:xfrm>
        </p:spPr>
        <p:txBody>
          <a:bodyPr/>
          <a:lstStyle/>
          <a:p>
            <a:fld id="{5ACA52AF-F19D-405C-AD5F-7D94B96A5CC3}" type="slidenum">
              <a:rPr lang="de-CH" noProof="0" smtClean="0"/>
              <a:t>6</a:t>
            </a:fld>
            <a:endParaRPr lang="de-CH" noProof="0"/>
          </a:p>
        </p:txBody>
      </p:sp>
      <p:pic>
        <p:nvPicPr>
          <p:cNvPr id="21" name="Picture Placeholder 20">
            <a:extLst>
              <a:ext uri="{FF2B5EF4-FFF2-40B4-BE49-F238E27FC236}">
                <a16:creationId xmlns:a16="http://schemas.microsoft.com/office/drawing/2014/main" id="{043251B0-0434-48C6-B952-C1A6E04AB615}"/>
              </a:ext>
            </a:extLst>
          </p:cNvPr>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t="-5016" b="5332"/>
          <a:stretch/>
        </p:blipFill>
        <p:spPr>
          <a:xfrm>
            <a:off x="8040162" y="1213632"/>
            <a:ext cx="3420000" cy="2484000"/>
          </a:xfrm>
        </p:spPr>
      </p:pic>
      <p:pic>
        <p:nvPicPr>
          <p:cNvPr id="19" name="Picture Placeholder 18">
            <a:extLst>
              <a:ext uri="{FF2B5EF4-FFF2-40B4-BE49-F238E27FC236}">
                <a16:creationId xmlns:a16="http://schemas.microsoft.com/office/drawing/2014/main" id="{FEC4377F-FD19-4ABE-AE1C-929112C27400}"/>
              </a:ext>
            </a:extLst>
          </p:cNvPr>
          <p:cNvPicPr>
            <a:picLocks noGrp="1" noChangeAspect="1"/>
          </p:cNvPicPr>
          <p:nvPr>
            <p:ph type="pic" sz="quarter" idx="17"/>
          </p:nvPr>
        </p:nvPicPr>
        <p:blipFill rotWithShape="1">
          <a:blip r:embed="rId4">
            <a:extLst>
              <a:ext uri="{28A0092B-C50C-407E-A947-70E740481C1C}">
                <a14:useLocalDpi xmlns:a14="http://schemas.microsoft.com/office/drawing/2010/main" val="0"/>
              </a:ext>
            </a:extLst>
          </a:blip>
          <a:srcRect l="27" r="27"/>
          <a:stretch/>
        </p:blipFill>
        <p:spPr>
          <a:xfrm>
            <a:off x="4385999" y="1213632"/>
            <a:ext cx="3420000" cy="2484000"/>
          </a:xfrm>
        </p:spPr>
      </p:pic>
      <p:sp>
        <p:nvSpPr>
          <p:cNvPr id="9" name="CasellaDiTesto 36">
            <a:extLst>
              <a:ext uri="{FF2B5EF4-FFF2-40B4-BE49-F238E27FC236}">
                <a16:creationId xmlns:a16="http://schemas.microsoft.com/office/drawing/2014/main" id="{9D37E89B-A220-513F-8B0C-1E46F94E8A9D}"/>
              </a:ext>
            </a:extLst>
          </p:cNvPr>
          <p:cNvSpPr txBox="1"/>
          <p:nvPr/>
        </p:nvSpPr>
        <p:spPr>
          <a:xfrm>
            <a:off x="1804881" y="6199278"/>
            <a:ext cx="9246198" cy="646331"/>
          </a:xfrm>
          <a:prstGeom prst="rect">
            <a:avLst/>
          </a:prstGeom>
          <a:noFill/>
        </p:spPr>
        <p:txBody>
          <a:bodyPr wrap="square">
            <a:spAutoFit/>
          </a:bodyPr>
          <a:lstStyle/>
          <a:p>
            <a:r>
              <a:rPr lang="it-IT" sz="900" dirty="0">
                <a:solidFill>
                  <a:srgbClr val="212121"/>
                </a:solidFill>
              </a:rPr>
              <a:t>[1] https://</a:t>
            </a:r>
            <a:r>
              <a:rPr lang="it-IT" sz="900" dirty="0" err="1">
                <a:solidFill>
                  <a:srgbClr val="212121"/>
                </a:solidFill>
              </a:rPr>
              <a:t>emfit.com</a:t>
            </a:r>
            <a:r>
              <a:rPr lang="it-IT" sz="900" dirty="0">
                <a:solidFill>
                  <a:srgbClr val="212121"/>
                </a:solidFill>
              </a:rPr>
              <a:t>  [2] https://</a:t>
            </a:r>
            <a:r>
              <a:rPr lang="it-IT" sz="900" dirty="0" err="1">
                <a:solidFill>
                  <a:srgbClr val="212121"/>
                </a:solidFill>
              </a:rPr>
              <a:t>www.garmin.com</a:t>
            </a:r>
            <a:r>
              <a:rPr lang="it-IT" sz="900" dirty="0">
                <a:solidFill>
                  <a:srgbClr val="212121"/>
                </a:solidFill>
              </a:rPr>
              <a:t>. [3] https://</a:t>
            </a:r>
            <a:r>
              <a:rPr lang="it-IT" sz="900" dirty="0" err="1">
                <a:solidFill>
                  <a:srgbClr val="212121"/>
                </a:solidFill>
              </a:rPr>
              <a:t>somnofy.com</a:t>
            </a:r>
            <a:r>
              <a:rPr lang="it-IT" sz="900" b="0" u="none" strike="noStrike" dirty="0">
                <a:solidFill>
                  <a:srgbClr val="212121"/>
                </a:solidFill>
                <a:effectLst/>
              </a:rPr>
              <a:t> </a:t>
            </a:r>
            <a:endParaRPr lang="en-GB" sz="900" dirty="0"/>
          </a:p>
          <a:p>
            <a:r>
              <a:rPr lang="it-IT" sz="900" u="none" strike="noStrike" dirty="0">
                <a:solidFill>
                  <a:srgbClr val="212121"/>
                </a:solidFill>
                <a:effectLst/>
              </a:rPr>
              <a:t>[4</a:t>
            </a:r>
            <a:r>
              <a:rPr lang="it-IT" sz="900" u="none" strike="noStrike" dirty="0">
                <a:effectLst/>
              </a:rPr>
              <a:t>] </a:t>
            </a:r>
            <a:r>
              <a:rPr lang="en-GB" sz="900" b="0" i="0" u="none" strike="noStrike" dirty="0" err="1">
                <a:effectLst/>
              </a:rPr>
              <a:t>Esa</a:t>
            </a:r>
            <a:r>
              <a:rPr lang="en-GB" sz="900" b="0" i="0" u="none" strike="noStrike" dirty="0">
                <a:effectLst/>
              </a:rPr>
              <a:t> </a:t>
            </a:r>
            <a:r>
              <a:rPr lang="en-GB" sz="900" b="0" i="0" u="none" strike="noStrike" dirty="0" err="1">
                <a:effectLst/>
              </a:rPr>
              <a:t>Rauhala</a:t>
            </a:r>
            <a:r>
              <a:rPr lang="en-GB" sz="900" b="0" i="0" u="none" strike="noStrike" dirty="0">
                <a:effectLst/>
              </a:rPr>
              <a:t> </a:t>
            </a:r>
            <a:r>
              <a:rPr lang="it-IT" sz="900" u="none" strike="noStrike" dirty="0">
                <a:effectLst/>
              </a:rPr>
              <a:t>et al. «</a:t>
            </a:r>
            <a:r>
              <a:rPr lang="en-GB" sz="900" i="1" u="none" strike="noStrike" dirty="0">
                <a:effectLst/>
              </a:rPr>
              <a:t>Compressed tracheal sound analysis in screening of sleep-disordered breathing</a:t>
            </a:r>
            <a:r>
              <a:rPr lang="it-IT" sz="900" u="none" strike="noStrike" dirty="0">
                <a:effectLst/>
              </a:rPr>
              <a:t>» </a:t>
            </a:r>
          </a:p>
          <a:p>
            <a:r>
              <a:rPr lang="it-IT" sz="900" dirty="0"/>
              <a:t>[5] </a:t>
            </a:r>
            <a:r>
              <a:rPr lang="en-GB" sz="900" b="0" i="0" u="none" strike="noStrike" dirty="0" err="1">
                <a:solidFill>
                  <a:srgbClr val="212121"/>
                </a:solidFill>
                <a:effectLst/>
              </a:rPr>
              <a:t>Chinoy</a:t>
            </a:r>
            <a:r>
              <a:rPr lang="en-GB" sz="900" b="0" i="0" u="none" strike="noStrike" dirty="0">
                <a:solidFill>
                  <a:srgbClr val="212121"/>
                </a:solidFill>
                <a:effectLst/>
              </a:rPr>
              <a:t> ED et al. </a:t>
            </a:r>
            <a:r>
              <a:rPr lang="it-IT" sz="900" u="none" strike="noStrike" dirty="0">
                <a:effectLst/>
              </a:rPr>
              <a:t>«</a:t>
            </a:r>
            <a:r>
              <a:rPr lang="en-GB" sz="900" b="0" i="1" u="none" strike="noStrike" dirty="0">
                <a:solidFill>
                  <a:srgbClr val="212121"/>
                </a:solidFill>
                <a:effectLst/>
              </a:rPr>
              <a:t>Performance of seven consumer sleep-tracking devices compared with polysomnography</a:t>
            </a:r>
            <a:r>
              <a:rPr lang="it-IT" sz="900" u="none" strike="noStrike" dirty="0">
                <a:effectLst/>
              </a:rPr>
              <a:t>» </a:t>
            </a:r>
            <a:br>
              <a:rPr lang="it-IT" sz="900" u="none" strike="noStrike" dirty="0">
                <a:effectLst/>
              </a:rPr>
            </a:br>
            <a:r>
              <a:rPr lang="it-IT" sz="900" u="none" strike="noStrike" dirty="0">
                <a:effectLst/>
              </a:rPr>
              <a:t>[6]</a:t>
            </a:r>
            <a:r>
              <a:rPr lang="en-GB" sz="900" i="0" u="none" strike="noStrike" dirty="0">
                <a:effectLst/>
              </a:rPr>
              <a:t> </a:t>
            </a:r>
            <a:r>
              <a:rPr lang="en-GB" sz="900" i="0" u="none" strike="noStrike" dirty="0" err="1">
                <a:effectLst/>
              </a:rPr>
              <a:t>Ståle</a:t>
            </a:r>
            <a:r>
              <a:rPr lang="en-GB" sz="900" i="0" u="none" strike="noStrike" dirty="0">
                <a:effectLst/>
              </a:rPr>
              <a:t> </a:t>
            </a:r>
            <a:r>
              <a:rPr lang="en-GB" sz="900" i="0" u="none" strike="noStrike" dirty="0" err="1">
                <a:effectLst/>
              </a:rPr>
              <a:t>Toften</a:t>
            </a:r>
            <a:r>
              <a:rPr lang="en-GB" sz="900" i="0" u="none" strike="noStrike" dirty="0">
                <a:effectLst/>
              </a:rPr>
              <a:t> </a:t>
            </a:r>
            <a:r>
              <a:rPr lang="it-IT" sz="900" u="none" strike="noStrike" dirty="0">
                <a:effectLst/>
              </a:rPr>
              <a:t>et al</a:t>
            </a:r>
            <a:r>
              <a:rPr lang="it-IT" sz="900" i="1" u="none" strike="noStrike" dirty="0">
                <a:effectLst/>
              </a:rPr>
              <a:t>. </a:t>
            </a:r>
            <a:r>
              <a:rPr lang="it-IT" sz="900" i="1" dirty="0"/>
              <a:t>«</a:t>
            </a:r>
            <a:r>
              <a:rPr lang="en-GB" sz="900" i="1" u="none" strike="noStrike" dirty="0">
                <a:effectLst/>
              </a:rPr>
              <a:t>A Pilot Study of Detecting Individual Sleep </a:t>
            </a:r>
            <a:r>
              <a:rPr lang="en-GB" sz="900" i="1" u="none" strike="noStrike" dirty="0" err="1">
                <a:effectLst/>
              </a:rPr>
              <a:t>Apnea</a:t>
            </a:r>
            <a:r>
              <a:rPr lang="en-GB" sz="900" i="1" u="none" strike="noStrike" dirty="0">
                <a:effectLst/>
              </a:rPr>
              <a:t> Events Using Noncontact Radar Technology, Pulse Oximetry, and Machine Learning</a:t>
            </a:r>
            <a:r>
              <a:rPr lang="it-IT" sz="900" i="1" u="none" strike="noStrike" dirty="0">
                <a:solidFill>
                  <a:srgbClr val="212121"/>
                </a:solidFill>
                <a:effectLst/>
              </a:rPr>
              <a:t>»</a:t>
            </a:r>
          </a:p>
        </p:txBody>
      </p:sp>
      <p:sp>
        <p:nvSpPr>
          <p:cNvPr id="4" name="CasellaDiTesto 35">
            <a:extLst>
              <a:ext uri="{FF2B5EF4-FFF2-40B4-BE49-F238E27FC236}">
                <a16:creationId xmlns:a16="http://schemas.microsoft.com/office/drawing/2014/main" id="{CDE902C6-5268-E1CE-DEA3-929D5E268F4D}"/>
              </a:ext>
            </a:extLst>
          </p:cNvPr>
          <p:cNvSpPr txBox="1"/>
          <p:nvPr/>
        </p:nvSpPr>
        <p:spPr>
          <a:xfrm>
            <a:off x="1183499" y="3703724"/>
            <a:ext cx="2706190" cy="307777"/>
          </a:xfrm>
          <a:prstGeom prst="rect">
            <a:avLst/>
          </a:prstGeom>
          <a:noFill/>
        </p:spPr>
        <p:txBody>
          <a:bodyPr wrap="none" rtlCol="0">
            <a:spAutoFit/>
          </a:bodyPr>
          <a:lstStyle/>
          <a:p>
            <a:r>
              <a:rPr lang="en-GB" sz="1400" dirty="0"/>
              <a:t>Under mattress sensor (</a:t>
            </a:r>
            <a:r>
              <a:rPr lang="en-GB" sz="1400" dirty="0" err="1"/>
              <a:t>Emfit</a:t>
            </a:r>
            <a:r>
              <a:rPr lang="en-GB" sz="1400" baseline="30000" dirty="0"/>
              <a:t>[1]</a:t>
            </a:r>
            <a:r>
              <a:rPr lang="en-GB" sz="1400" dirty="0"/>
              <a:t>)</a:t>
            </a:r>
          </a:p>
        </p:txBody>
      </p:sp>
      <p:sp>
        <p:nvSpPr>
          <p:cNvPr id="5" name="CasellaDiTesto 35">
            <a:extLst>
              <a:ext uri="{FF2B5EF4-FFF2-40B4-BE49-F238E27FC236}">
                <a16:creationId xmlns:a16="http://schemas.microsoft.com/office/drawing/2014/main" id="{23BE0E3D-C9DC-9075-FB80-1555EFBCFEBF}"/>
              </a:ext>
            </a:extLst>
          </p:cNvPr>
          <p:cNvSpPr txBox="1"/>
          <p:nvPr/>
        </p:nvSpPr>
        <p:spPr>
          <a:xfrm>
            <a:off x="5180704" y="3703724"/>
            <a:ext cx="2020105" cy="307777"/>
          </a:xfrm>
          <a:prstGeom prst="rect">
            <a:avLst/>
          </a:prstGeom>
          <a:noFill/>
        </p:spPr>
        <p:txBody>
          <a:bodyPr wrap="none" rtlCol="0">
            <a:spAutoFit/>
          </a:bodyPr>
          <a:lstStyle/>
          <a:p>
            <a:r>
              <a:rPr lang="en-GB" sz="1400" dirty="0"/>
              <a:t>Smartwatch (Garmin</a:t>
            </a:r>
            <a:r>
              <a:rPr lang="en-GB" sz="1400" baseline="30000" dirty="0"/>
              <a:t>[2]</a:t>
            </a:r>
            <a:r>
              <a:rPr lang="en-GB" sz="1400" dirty="0"/>
              <a:t>)</a:t>
            </a:r>
          </a:p>
        </p:txBody>
      </p:sp>
      <p:sp>
        <p:nvSpPr>
          <p:cNvPr id="7" name="CasellaDiTesto 35">
            <a:extLst>
              <a:ext uri="{FF2B5EF4-FFF2-40B4-BE49-F238E27FC236}">
                <a16:creationId xmlns:a16="http://schemas.microsoft.com/office/drawing/2014/main" id="{D51562E5-4AAC-9DAE-D2DE-908F9D81512E}"/>
              </a:ext>
            </a:extLst>
          </p:cNvPr>
          <p:cNvSpPr txBox="1"/>
          <p:nvPr/>
        </p:nvSpPr>
        <p:spPr>
          <a:xfrm>
            <a:off x="8998839" y="3703724"/>
            <a:ext cx="1681871" cy="307777"/>
          </a:xfrm>
          <a:prstGeom prst="rect">
            <a:avLst/>
          </a:prstGeom>
          <a:noFill/>
        </p:spPr>
        <p:txBody>
          <a:bodyPr wrap="none" rtlCol="0">
            <a:spAutoFit/>
          </a:bodyPr>
          <a:lstStyle/>
          <a:p>
            <a:r>
              <a:rPr lang="en-GB" sz="1400" dirty="0"/>
              <a:t>Radar (</a:t>
            </a:r>
            <a:r>
              <a:rPr lang="en-GB" sz="1400" dirty="0" err="1"/>
              <a:t>Somnofy</a:t>
            </a:r>
            <a:r>
              <a:rPr lang="en-GB" sz="1400" baseline="30000" dirty="0"/>
              <a:t>[3]</a:t>
            </a:r>
            <a:r>
              <a:rPr lang="en-GB" sz="1400" dirty="0"/>
              <a:t>)</a:t>
            </a:r>
          </a:p>
        </p:txBody>
      </p:sp>
      <p:pic>
        <p:nvPicPr>
          <p:cNvPr id="12" name="Picture Placeholder 11" descr="A picture containing text, indoor&#10;&#10;Description automatically generated">
            <a:extLst>
              <a:ext uri="{FF2B5EF4-FFF2-40B4-BE49-F238E27FC236}">
                <a16:creationId xmlns:a16="http://schemas.microsoft.com/office/drawing/2014/main" id="{C8748594-D2D5-B949-EC22-7A7D42CB1EB1}"/>
              </a:ext>
            </a:extLst>
          </p:cNvPr>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l="24142" t="1381" b="3045"/>
          <a:stretch/>
        </p:blipFill>
        <p:spPr>
          <a:xfrm>
            <a:off x="731836" y="1209917"/>
            <a:ext cx="3420000" cy="2484000"/>
          </a:xfrm>
        </p:spPr>
      </p:pic>
    </p:spTree>
    <p:extLst>
      <p:ext uri="{BB962C8B-B14F-4D97-AF65-F5344CB8AC3E}">
        <p14:creationId xmlns:p14="http://schemas.microsoft.com/office/powerpoint/2010/main" val="146855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84ECC0-94AA-4EE4-9BC5-BDF9EDDF6ACE}"/>
              </a:ext>
            </a:extLst>
          </p:cNvPr>
          <p:cNvSpPr>
            <a:spLocks noGrp="1"/>
          </p:cNvSpPr>
          <p:nvPr>
            <p:ph idx="14"/>
          </p:nvPr>
        </p:nvSpPr>
        <p:spPr/>
        <p:txBody>
          <a:bodyPr/>
          <a:lstStyle/>
          <a:p>
            <a:r>
              <a:rPr lang="en-GB" dirty="0">
                <a:latin typeface="+mj-lt"/>
                <a:ea typeface="+mj-ea"/>
                <a:cs typeface="Calibri" panose="020F0502020204030204" pitchFamily="34" charset="0"/>
              </a:rPr>
              <a:t>Somnomat</a:t>
            </a:r>
          </a:p>
          <a:p>
            <a:pPr marL="342900" indent="-342900">
              <a:buFont typeface="Arial" panose="020B0604020202020204" pitchFamily="34" charset="0"/>
              <a:buChar char="•"/>
            </a:pPr>
            <a:r>
              <a:rPr lang="en-US" sz="2400" b="0" dirty="0"/>
              <a:t>Find an instrument that can be integrated with Somnomat</a:t>
            </a:r>
          </a:p>
          <a:p>
            <a:pPr marL="342900" indent="-342900">
              <a:buFont typeface="Arial" panose="020B0604020202020204" pitchFamily="34" charset="0"/>
              <a:buChar char="•"/>
            </a:pPr>
            <a:r>
              <a:rPr lang="en-US" sz="2400" b="0" dirty="0"/>
              <a:t>Use no invasive approach</a:t>
            </a:r>
          </a:p>
          <a:p>
            <a:pPr marL="342900" indent="-342900">
              <a:buFont typeface="Arial" panose="020B0604020202020204" pitchFamily="34" charset="0"/>
              <a:buChar char="•"/>
            </a:pPr>
            <a:r>
              <a:rPr lang="en-GB" sz="2400" b="0" dirty="0"/>
              <a:t>Access to raw data for more accurate and immediate interventions </a:t>
            </a:r>
          </a:p>
        </p:txBody>
      </p:sp>
      <p:sp>
        <p:nvSpPr>
          <p:cNvPr id="3" name="Title 2">
            <a:extLst>
              <a:ext uri="{FF2B5EF4-FFF2-40B4-BE49-F238E27FC236}">
                <a16:creationId xmlns:a16="http://schemas.microsoft.com/office/drawing/2014/main" id="{0F108FDB-D93B-4B59-A196-E46C24CC8915}"/>
              </a:ext>
            </a:extLst>
          </p:cNvPr>
          <p:cNvSpPr>
            <a:spLocks noGrp="1"/>
          </p:cNvSpPr>
          <p:nvPr>
            <p:ph type="title"/>
          </p:nvPr>
        </p:nvSpPr>
        <p:spPr/>
        <p:txBody>
          <a:bodyPr/>
          <a:lstStyle/>
          <a:p>
            <a:r>
              <a:rPr lang="en-GB" dirty="0">
                <a:cs typeface="Calibri" panose="020F0502020204030204" pitchFamily="34" charset="0"/>
              </a:rPr>
              <a:t>Introduction: </a:t>
            </a:r>
            <a:r>
              <a:rPr lang="en-GB" dirty="0">
                <a:latin typeface="+mj-lt"/>
                <a:ea typeface="+mj-ea"/>
                <a:cs typeface="Calibri" panose="020F0502020204030204" pitchFamily="34" charset="0"/>
              </a:rPr>
              <a:t>Requirements</a:t>
            </a:r>
            <a:endParaRPr lang="en-US" dirty="0"/>
          </a:p>
        </p:txBody>
      </p:sp>
      <p:sp>
        <p:nvSpPr>
          <p:cNvPr id="6" name="Slide Number Placeholder 5">
            <a:extLst>
              <a:ext uri="{FF2B5EF4-FFF2-40B4-BE49-F238E27FC236}">
                <a16:creationId xmlns:a16="http://schemas.microsoft.com/office/drawing/2014/main" id="{74730A85-4780-42DC-95E7-482375B44246}"/>
              </a:ext>
            </a:extLst>
          </p:cNvPr>
          <p:cNvSpPr>
            <a:spLocks noGrp="1"/>
          </p:cNvSpPr>
          <p:nvPr>
            <p:ph type="sldNum" sz="quarter" idx="4"/>
          </p:nvPr>
        </p:nvSpPr>
        <p:spPr>
          <a:xfrm>
            <a:off x="11216368" y="6522444"/>
            <a:ext cx="243794" cy="216000"/>
          </a:xfrm>
        </p:spPr>
        <p:txBody>
          <a:bodyPr/>
          <a:lstStyle/>
          <a:p>
            <a:fld id="{5ACA52AF-F19D-405C-AD5F-7D94B96A5CC3}" type="slidenum">
              <a:rPr lang="de-CH" noProof="0" smtClean="0"/>
              <a:t>7</a:t>
            </a:fld>
            <a:endParaRPr lang="de-CH" noProof="0"/>
          </a:p>
        </p:txBody>
      </p:sp>
      <p:sp>
        <p:nvSpPr>
          <p:cNvPr id="5" name="CasellaDiTesto 35">
            <a:extLst>
              <a:ext uri="{FF2B5EF4-FFF2-40B4-BE49-F238E27FC236}">
                <a16:creationId xmlns:a16="http://schemas.microsoft.com/office/drawing/2014/main" id="{893AE1C7-E465-3D75-CE3B-38DC6BBCB82D}"/>
              </a:ext>
            </a:extLst>
          </p:cNvPr>
          <p:cNvSpPr txBox="1"/>
          <p:nvPr/>
        </p:nvSpPr>
        <p:spPr>
          <a:xfrm>
            <a:off x="7822708" y="5678515"/>
            <a:ext cx="2234907" cy="307777"/>
          </a:xfrm>
          <a:prstGeom prst="rect">
            <a:avLst/>
          </a:prstGeom>
          <a:noFill/>
        </p:spPr>
        <p:txBody>
          <a:bodyPr wrap="none" rtlCol="0">
            <a:spAutoFit/>
          </a:bodyPr>
          <a:lstStyle/>
          <a:p>
            <a:r>
              <a:rPr lang="en-GB" sz="1400" dirty="0"/>
              <a:t>Rocking Bed (Somnomat)</a:t>
            </a:r>
          </a:p>
        </p:txBody>
      </p:sp>
      <p:pic>
        <p:nvPicPr>
          <p:cNvPr id="10" name="Picture Placeholder 9" descr="A bed in a room&#10;&#10;Description automatically generated with medium confidence">
            <a:extLst>
              <a:ext uri="{FF2B5EF4-FFF2-40B4-BE49-F238E27FC236}">
                <a16:creationId xmlns:a16="http://schemas.microsoft.com/office/drawing/2014/main" id="{E9AE8760-53C0-5305-30F0-D4A97FB84E0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104" t="-7706" r="24475" b="-16422"/>
          <a:stretch/>
        </p:blipFill>
        <p:spPr>
          <a:xfrm>
            <a:off x="6420162" y="1412875"/>
            <a:ext cx="5040000" cy="4860000"/>
          </a:xfrm>
        </p:spPr>
      </p:pic>
    </p:spTree>
    <p:extLst>
      <p:ext uri="{BB962C8B-B14F-4D97-AF65-F5344CB8AC3E}">
        <p14:creationId xmlns:p14="http://schemas.microsoft.com/office/powerpoint/2010/main" val="1343859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0">
            <a:extLst>
              <a:ext uri="{FF2B5EF4-FFF2-40B4-BE49-F238E27FC236}">
                <a16:creationId xmlns:a16="http://schemas.microsoft.com/office/drawing/2014/main" id="{2571FF10-C311-93C3-975F-9E6D31D9AD5B}"/>
              </a:ext>
            </a:extLst>
          </p:cNvPr>
          <p:cNvSpPr>
            <a:spLocks noGrp="1"/>
          </p:cNvSpPr>
          <p:nvPr>
            <p:ph type="title"/>
          </p:nvPr>
        </p:nvSpPr>
        <p:spPr/>
        <p:txBody>
          <a:bodyPr/>
          <a:lstStyle/>
          <a:p>
            <a:r>
              <a:rPr lang="en-GB" dirty="0">
                <a:latin typeface="+mj-lt"/>
                <a:ea typeface="+mj-ea"/>
                <a:cs typeface="Calibri" panose="020F0502020204030204" pitchFamily="34" charset="0"/>
              </a:rPr>
              <a:t>Introduction: Our instrument</a:t>
            </a:r>
            <a:endParaRPr lang="en-GB" dirty="0"/>
          </a:p>
        </p:txBody>
      </p:sp>
      <p:sp>
        <p:nvSpPr>
          <p:cNvPr id="10" name="Foliennummernplatzhalter 5">
            <a:extLst>
              <a:ext uri="{FF2B5EF4-FFF2-40B4-BE49-F238E27FC236}">
                <a16:creationId xmlns:a16="http://schemas.microsoft.com/office/drawing/2014/main" id="{28EE40D8-ACBD-4B50-30E1-F26E0CF0969F}"/>
              </a:ext>
            </a:extLst>
          </p:cNvPr>
          <p:cNvSpPr>
            <a:spLocks noGrp="1"/>
          </p:cNvSpPr>
          <p:nvPr>
            <p:ph type="sldNum" sz="quarter" idx="12"/>
          </p:nvPr>
        </p:nvSpPr>
        <p:spPr/>
        <p:txBody>
          <a:bodyPr/>
          <a:lstStyle/>
          <a:p>
            <a:fld id="{5ACA52AF-F19D-405C-AD5F-7D94B96A5CC3}" type="slidenum">
              <a:rPr lang="de-CH" noProof="0" smtClean="0"/>
              <a:t>8</a:t>
            </a:fld>
            <a:endParaRPr lang="de-CH" noProof="0" dirty="0"/>
          </a:p>
        </p:txBody>
      </p:sp>
      <p:sp>
        <p:nvSpPr>
          <p:cNvPr id="28" name="TextBox 5">
            <a:extLst>
              <a:ext uri="{FF2B5EF4-FFF2-40B4-BE49-F238E27FC236}">
                <a16:creationId xmlns:a16="http://schemas.microsoft.com/office/drawing/2014/main" id="{02C1DF75-DB67-68E5-6F7E-087F29A5A0E2}"/>
              </a:ext>
            </a:extLst>
          </p:cNvPr>
          <p:cNvSpPr txBox="1"/>
          <p:nvPr/>
        </p:nvSpPr>
        <p:spPr>
          <a:xfrm>
            <a:off x="8623397" y="4834583"/>
            <a:ext cx="2916635" cy="243656"/>
          </a:xfrm>
          <a:prstGeom prst="rect">
            <a:avLst/>
          </a:prstGeom>
        </p:spPr>
        <p:txBody>
          <a:bodyPr lIns="0" tIns="0" rIns="0" bIns="0" rtlCol="0" anchor="t">
            <a:spAutoFit/>
          </a:bodyPr>
          <a:lstStyle/>
          <a:p>
            <a:pPr algn="ctr">
              <a:lnSpc>
                <a:spcPts val="1867"/>
              </a:lnSpc>
            </a:pPr>
            <a:r>
              <a:rPr lang="en-US" dirty="0">
                <a:solidFill>
                  <a:srgbClr val="000000"/>
                </a:solidFill>
              </a:rPr>
              <a:t>SensingTex</a:t>
            </a:r>
          </a:p>
        </p:txBody>
      </p:sp>
      <p:sp>
        <p:nvSpPr>
          <p:cNvPr id="3" name="CasellaDiTesto 2">
            <a:extLst>
              <a:ext uri="{FF2B5EF4-FFF2-40B4-BE49-F238E27FC236}">
                <a16:creationId xmlns:a16="http://schemas.microsoft.com/office/drawing/2014/main" id="{6E2DEBA4-0CAF-259D-8605-F0F100F4EF48}"/>
              </a:ext>
            </a:extLst>
          </p:cNvPr>
          <p:cNvSpPr txBox="1"/>
          <p:nvPr/>
        </p:nvSpPr>
        <p:spPr>
          <a:xfrm>
            <a:off x="1695781" y="6440142"/>
            <a:ext cx="9246198" cy="369332"/>
          </a:xfrm>
          <a:prstGeom prst="rect">
            <a:avLst/>
          </a:prstGeom>
          <a:noFill/>
        </p:spPr>
        <p:txBody>
          <a:bodyPr wrap="square">
            <a:spAutoFit/>
          </a:bodyPr>
          <a:lstStyle/>
          <a:p>
            <a:r>
              <a:rPr lang="it-IT" sz="900" dirty="0">
                <a:solidFill>
                  <a:srgbClr val="212121"/>
                </a:solidFill>
              </a:rPr>
              <a:t>[1] </a:t>
            </a:r>
            <a:r>
              <a:rPr lang="it-IT" sz="900" b="0" u="none" strike="noStrike" dirty="0">
                <a:solidFill>
                  <a:srgbClr val="212121"/>
                </a:solidFill>
                <a:effectLst/>
              </a:rPr>
              <a:t>N. </a:t>
            </a:r>
            <a:r>
              <a:rPr lang="it-IT" sz="900" b="0" u="none" strike="noStrike" dirty="0" err="1">
                <a:solidFill>
                  <a:srgbClr val="212121"/>
                </a:solidFill>
                <a:effectLst/>
              </a:rPr>
              <a:t>Vyas</a:t>
            </a:r>
            <a:r>
              <a:rPr lang="it-IT" sz="900" b="0" u="none" strike="noStrike" dirty="0">
                <a:solidFill>
                  <a:srgbClr val="212121"/>
                </a:solidFill>
                <a:effectLst/>
              </a:rPr>
              <a:t> et al.  « </a:t>
            </a:r>
            <a:r>
              <a:rPr lang="it-IT" sz="900" b="0" i="1" u="none" strike="noStrike" dirty="0" err="1">
                <a:solidFill>
                  <a:srgbClr val="212121"/>
                </a:solidFill>
                <a:effectLst/>
              </a:rPr>
              <a:t>Sleep</a:t>
            </a:r>
            <a:r>
              <a:rPr lang="it-IT" sz="900" b="0" i="1" u="none" strike="noStrike" dirty="0">
                <a:solidFill>
                  <a:srgbClr val="212121"/>
                </a:solidFill>
                <a:effectLst/>
              </a:rPr>
              <a:t> Stage </a:t>
            </a:r>
            <a:r>
              <a:rPr lang="it-IT" sz="900" b="0" i="1" u="none" strike="noStrike" dirty="0" err="1">
                <a:solidFill>
                  <a:srgbClr val="212121"/>
                </a:solidFill>
                <a:effectLst/>
              </a:rPr>
              <a:t>Classification</a:t>
            </a:r>
            <a:r>
              <a:rPr lang="it-IT" sz="900" b="0" i="1" u="none" strike="noStrike" dirty="0">
                <a:solidFill>
                  <a:srgbClr val="212121"/>
                </a:solidFill>
                <a:effectLst/>
              </a:rPr>
              <a:t> Using Non-Invasive Bed Sensing and Deep Learning </a:t>
            </a:r>
            <a:r>
              <a:rPr lang="it-IT" sz="900" b="0" u="none" strike="noStrike" dirty="0">
                <a:solidFill>
                  <a:srgbClr val="212121"/>
                </a:solidFill>
                <a:effectLst/>
              </a:rPr>
              <a:t>»</a:t>
            </a:r>
          </a:p>
          <a:p>
            <a:r>
              <a:rPr lang="it-IT" sz="900" dirty="0">
                <a:solidFill>
                  <a:srgbClr val="212121"/>
                </a:solidFill>
              </a:rPr>
              <a:t>[2] https://</a:t>
            </a:r>
            <a:r>
              <a:rPr lang="it-IT" sz="900" dirty="0" err="1">
                <a:solidFill>
                  <a:srgbClr val="212121"/>
                </a:solidFill>
              </a:rPr>
              <a:t>sensingtex.com</a:t>
            </a:r>
            <a:r>
              <a:rPr lang="it-IT" sz="900" dirty="0">
                <a:solidFill>
                  <a:srgbClr val="212121"/>
                </a:solidFill>
              </a:rPr>
              <a:t>/sensing-</a:t>
            </a:r>
            <a:r>
              <a:rPr lang="it-IT" sz="900" dirty="0" err="1">
                <a:solidFill>
                  <a:srgbClr val="212121"/>
                </a:solidFill>
              </a:rPr>
              <a:t>mats</a:t>
            </a:r>
            <a:r>
              <a:rPr lang="it-IT" sz="900" dirty="0">
                <a:solidFill>
                  <a:srgbClr val="212121"/>
                </a:solidFill>
              </a:rPr>
              <a:t>/</a:t>
            </a:r>
            <a:r>
              <a:rPr lang="it-IT" sz="900" dirty="0" err="1">
                <a:solidFill>
                  <a:srgbClr val="212121"/>
                </a:solidFill>
              </a:rPr>
              <a:t>mattress-mat</a:t>
            </a:r>
            <a:r>
              <a:rPr lang="it-IT" sz="900" dirty="0">
                <a:solidFill>
                  <a:srgbClr val="212121"/>
                </a:solidFill>
              </a:rPr>
              <a:t>/</a:t>
            </a:r>
            <a:endParaRPr lang="en-GB" sz="900" dirty="0"/>
          </a:p>
        </p:txBody>
      </p:sp>
      <p:sp>
        <p:nvSpPr>
          <p:cNvPr id="7" name="Content Placeholder 1">
            <a:extLst>
              <a:ext uri="{FF2B5EF4-FFF2-40B4-BE49-F238E27FC236}">
                <a16:creationId xmlns:a16="http://schemas.microsoft.com/office/drawing/2014/main" id="{FC32996E-1A3A-FEDA-41E2-7F6DEF689F7F}"/>
              </a:ext>
            </a:extLst>
          </p:cNvPr>
          <p:cNvSpPr txBox="1">
            <a:spLocks/>
          </p:cNvSpPr>
          <p:nvPr/>
        </p:nvSpPr>
        <p:spPr>
          <a:xfrm>
            <a:off x="731837" y="1412875"/>
            <a:ext cx="5256000" cy="4860000"/>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800" b="1" kern="1200">
                <a:solidFill>
                  <a:schemeClr val="tx1"/>
                </a:solidFill>
                <a:latin typeface="+mn-lt"/>
                <a:ea typeface="+mn-ea"/>
                <a:cs typeface="+mn-cs"/>
              </a:defRPr>
            </a:lvl1pPr>
            <a:lvl2pPr marL="270000" indent="-271463" algn="l" defTabSz="914400" rtl="0" eaLnBrk="1" latinLnBrk="0" hangingPunct="1">
              <a:lnSpc>
                <a:spcPct val="100000"/>
              </a:lnSpc>
              <a:spcBef>
                <a:spcPts val="500"/>
              </a:spcBef>
              <a:buFont typeface="Symbol" panose="05050102010706020507" pitchFamily="18" charset="2"/>
              <a:buChar char="-"/>
              <a:defRPr sz="2400" kern="1200">
                <a:solidFill>
                  <a:schemeClr val="tx1"/>
                </a:solidFill>
                <a:latin typeface="+mn-lt"/>
                <a:ea typeface="+mn-ea"/>
                <a:cs typeface="+mn-cs"/>
              </a:defRPr>
            </a:lvl2pPr>
            <a:lvl3pPr marL="540000" indent="-270000" algn="l" defTabSz="914400" rtl="0" eaLnBrk="1" latinLnBrk="0" hangingPunct="1">
              <a:lnSpc>
                <a:spcPct val="100000"/>
              </a:lnSpc>
              <a:spcBef>
                <a:spcPts val="500"/>
              </a:spcBef>
              <a:buFont typeface="Symbol" panose="05050102010706020507" pitchFamily="18" charset="2"/>
              <a:buChar char="-"/>
              <a:defRPr sz="2400" kern="1200">
                <a:solidFill>
                  <a:schemeClr val="tx1"/>
                </a:solidFill>
                <a:latin typeface="+mn-lt"/>
                <a:ea typeface="+mn-ea"/>
                <a:cs typeface="+mn-cs"/>
              </a:defRPr>
            </a:lvl3pPr>
            <a:lvl4pPr marL="810000" indent="-271463" algn="l" defTabSz="914400" rtl="0" eaLnBrk="1" latinLnBrk="0" hangingPunct="1">
              <a:lnSpc>
                <a:spcPct val="100000"/>
              </a:lnSpc>
              <a:spcBef>
                <a:spcPts val="500"/>
              </a:spcBef>
              <a:buFont typeface="Symbol" panose="05050102010706020507" pitchFamily="18" charset="2"/>
              <a:buChar char="-"/>
              <a:defRPr sz="2400" kern="1200">
                <a:solidFill>
                  <a:schemeClr val="tx1"/>
                </a:solidFill>
                <a:latin typeface="+mn-lt"/>
                <a:ea typeface="+mn-ea"/>
                <a:cs typeface="+mn-cs"/>
              </a:defRPr>
            </a:lvl4pPr>
            <a:lvl5pPr marL="1080000" indent="-270000" algn="l" defTabSz="914400" rtl="0" eaLnBrk="1" latinLnBrk="0" hangingPunct="1">
              <a:lnSpc>
                <a:spcPct val="100000"/>
              </a:lnSpc>
              <a:spcBef>
                <a:spcPts val="500"/>
              </a:spcBef>
              <a:buFont typeface="Symbol" panose="05050102010706020507" pitchFamily="18" charset="2"/>
              <a:buChar char="-"/>
              <a:defRPr sz="24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latin typeface="+mj-lt"/>
                <a:cs typeface="Arial" panose="020B0604020202020204" pitchFamily="34" charset="0"/>
              </a:rPr>
              <a:t>Pressure sensor mattress</a:t>
            </a:r>
            <a:r>
              <a:rPr lang="it-IT" sz="2800" baseline="30000" dirty="0">
                <a:solidFill>
                  <a:srgbClr val="212121"/>
                </a:solidFill>
                <a:latin typeface="BlinkMacSystemFont"/>
              </a:rPr>
              <a:t>[</a:t>
            </a:r>
            <a:r>
              <a:rPr lang="it-IT" baseline="30000" dirty="0">
                <a:solidFill>
                  <a:srgbClr val="212121"/>
                </a:solidFill>
                <a:latin typeface="BlinkMacSystemFont"/>
              </a:rPr>
              <a:t>1</a:t>
            </a:r>
            <a:r>
              <a:rPr lang="it-IT" sz="2800" baseline="30000" dirty="0">
                <a:solidFill>
                  <a:srgbClr val="212121"/>
                </a:solidFill>
                <a:latin typeface="BlinkMacSystemFont"/>
              </a:rPr>
              <a:t>] </a:t>
            </a:r>
            <a:r>
              <a:rPr lang="en-US" dirty="0">
                <a:solidFill>
                  <a:srgbClr val="000000"/>
                </a:solidFill>
                <a:latin typeface="+mj-lt"/>
                <a:cs typeface="Arial" panose="020B0604020202020204" pitchFamily="34" charset="0"/>
              </a:rPr>
              <a:t>(SensingTex</a:t>
            </a:r>
            <a:r>
              <a:rPr lang="en-US" baseline="30000" dirty="0">
                <a:solidFill>
                  <a:srgbClr val="000000"/>
                </a:solidFill>
                <a:latin typeface="+mj-lt"/>
                <a:cs typeface="Arial" panose="020B0604020202020204" pitchFamily="34" charset="0"/>
              </a:rPr>
              <a:t>[2]</a:t>
            </a:r>
            <a:r>
              <a:rPr lang="en-US" dirty="0">
                <a:solidFill>
                  <a:srgbClr val="000000"/>
                </a:solidFill>
                <a:latin typeface="+mj-lt"/>
                <a:cs typeface="Arial" panose="020B0604020202020204" pitchFamily="34" charset="0"/>
              </a:rPr>
              <a:t>):</a:t>
            </a:r>
            <a:r>
              <a:rPr lang="en-US" sz="2000" dirty="0">
                <a:solidFill>
                  <a:srgbClr val="000000"/>
                </a:solidFill>
                <a:cs typeface="Arial" panose="020B0604020202020204" pitchFamily="34" charset="0"/>
              </a:rPr>
              <a:t> </a:t>
            </a:r>
          </a:p>
          <a:p>
            <a:pPr marL="342900" indent="-342900">
              <a:spcAft>
                <a:spcPts val="0"/>
              </a:spcAft>
              <a:buFont typeface="Arial" panose="020B0604020202020204" pitchFamily="34" charset="0"/>
              <a:buChar char="•"/>
            </a:pPr>
            <a:r>
              <a:rPr lang="en-GB" sz="2400" b="0" dirty="0"/>
              <a:t>An unobtrusive sensor placed over the normal mattress </a:t>
            </a:r>
          </a:p>
          <a:p>
            <a:pPr marL="342900" indent="-342900">
              <a:spcAft>
                <a:spcPts val="0"/>
              </a:spcAft>
              <a:buFont typeface="Arial" panose="020B0604020202020204" pitchFamily="34" charset="0"/>
              <a:buChar char="•"/>
            </a:pPr>
            <a:r>
              <a:rPr lang="en-GB" sz="2400" b="0" dirty="0"/>
              <a:t>Not influence the natural sleep of the person </a:t>
            </a:r>
          </a:p>
          <a:p>
            <a:pPr marL="342900" indent="-342900">
              <a:spcAft>
                <a:spcPts val="0"/>
              </a:spcAft>
              <a:buFont typeface="Arial" panose="020B0604020202020204" pitchFamily="34" charset="0"/>
              <a:buChar char="•"/>
            </a:pPr>
            <a:r>
              <a:rPr lang="en-GB" sz="2400" b="0" dirty="0"/>
              <a:t>Not lead to privacy concerns</a:t>
            </a:r>
          </a:p>
        </p:txBody>
      </p:sp>
      <p:pic>
        <p:nvPicPr>
          <p:cNvPr id="8" name="Picture Placeholder 8">
            <a:extLst>
              <a:ext uri="{FF2B5EF4-FFF2-40B4-BE49-F238E27FC236}">
                <a16:creationId xmlns:a16="http://schemas.microsoft.com/office/drawing/2014/main" id="{5B8F38EB-59E0-E722-DB6B-7A64F607CF23}"/>
              </a:ext>
            </a:extLst>
          </p:cNvPr>
          <p:cNvPicPr>
            <a:picLocks noChangeAspect="1"/>
          </p:cNvPicPr>
          <p:nvPr/>
        </p:nvPicPr>
        <p:blipFill rotWithShape="1">
          <a:blip r:embed="rId3">
            <a:extLst>
              <a:ext uri="{28A0092B-C50C-407E-A947-70E740481C1C}">
                <a14:useLocalDpi xmlns:a14="http://schemas.microsoft.com/office/drawing/2010/main" val="0"/>
              </a:ext>
            </a:extLst>
          </a:blip>
          <a:srcRect l="10027" r="5143" b="4885"/>
          <a:stretch/>
        </p:blipFill>
        <p:spPr>
          <a:xfrm>
            <a:off x="6420162" y="1412875"/>
            <a:ext cx="5040000" cy="4860000"/>
          </a:xfrm>
          <a:prstGeom prst="rect">
            <a:avLst/>
          </a:prstGeom>
        </p:spPr>
      </p:pic>
      <p:sp>
        <p:nvSpPr>
          <p:cNvPr id="9" name="TextBox 8">
            <a:extLst>
              <a:ext uri="{FF2B5EF4-FFF2-40B4-BE49-F238E27FC236}">
                <a16:creationId xmlns:a16="http://schemas.microsoft.com/office/drawing/2014/main" id="{553808BC-77A5-0B4A-0699-A9386B944FFC}"/>
              </a:ext>
            </a:extLst>
          </p:cNvPr>
          <p:cNvSpPr txBox="1"/>
          <p:nvPr/>
        </p:nvSpPr>
        <p:spPr>
          <a:xfrm>
            <a:off x="7937644" y="6219111"/>
            <a:ext cx="2005036" cy="307777"/>
          </a:xfrm>
          <a:prstGeom prst="rect">
            <a:avLst/>
          </a:prstGeom>
          <a:noFill/>
        </p:spPr>
        <p:txBody>
          <a:bodyPr wrap="none" rtlCol="0">
            <a:spAutoFit/>
          </a:bodyPr>
          <a:lstStyle/>
          <a:p>
            <a:r>
              <a:rPr lang="en-US" sz="1400" dirty="0"/>
              <a:t>SensingTex over a bed</a:t>
            </a:r>
          </a:p>
        </p:txBody>
      </p:sp>
    </p:spTree>
    <p:extLst>
      <p:ext uri="{BB962C8B-B14F-4D97-AF65-F5344CB8AC3E}">
        <p14:creationId xmlns:p14="http://schemas.microsoft.com/office/powerpoint/2010/main" val="1993205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0">
            <a:extLst>
              <a:ext uri="{FF2B5EF4-FFF2-40B4-BE49-F238E27FC236}">
                <a16:creationId xmlns:a16="http://schemas.microsoft.com/office/drawing/2014/main" id="{2571FF10-C311-93C3-975F-9E6D31D9AD5B}"/>
              </a:ext>
            </a:extLst>
          </p:cNvPr>
          <p:cNvSpPr>
            <a:spLocks noGrp="1"/>
          </p:cNvSpPr>
          <p:nvPr>
            <p:ph type="title"/>
          </p:nvPr>
        </p:nvSpPr>
        <p:spPr/>
        <p:txBody>
          <a:bodyPr/>
          <a:lstStyle/>
          <a:p>
            <a:r>
              <a:rPr lang="en-GB" sz="3200" dirty="0">
                <a:latin typeface="+mj-lt"/>
                <a:ea typeface="+mj-ea"/>
                <a:cs typeface="Calibri" panose="020F0502020204030204" pitchFamily="34" charset="0"/>
              </a:rPr>
              <a:t>Introduction: </a:t>
            </a:r>
            <a:r>
              <a:rPr lang="en-GB" sz="3200" dirty="0"/>
              <a:t>SensingTex</a:t>
            </a:r>
          </a:p>
        </p:txBody>
      </p:sp>
      <p:sp>
        <p:nvSpPr>
          <p:cNvPr id="10" name="Foliennummernplatzhalter 5">
            <a:extLst>
              <a:ext uri="{FF2B5EF4-FFF2-40B4-BE49-F238E27FC236}">
                <a16:creationId xmlns:a16="http://schemas.microsoft.com/office/drawing/2014/main" id="{28EE40D8-ACBD-4B50-30E1-F26E0CF0969F}"/>
              </a:ext>
            </a:extLst>
          </p:cNvPr>
          <p:cNvSpPr>
            <a:spLocks noGrp="1"/>
          </p:cNvSpPr>
          <p:nvPr>
            <p:ph type="sldNum" sz="quarter" idx="12"/>
          </p:nvPr>
        </p:nvSpPr>
        <p:spPr/>
        <p:txBody>
          <a:bodyPr/>
          <a:lstStyle/>
          <a:p>
            <a:fld id="{5ACA52AF-F19D-405C-AD5F-7D94B96A5CC3}" type="slidenum">
              <a:rPr lang="de-CH" noProof="0" smtClean="0"/>
              <a:t>9</a:t>
            </a:fld>
            <a:endParaRPr lang="de-CH" noProof="0" dirty="0"/>
          </a:p>
        </p:txBody>
      </p:sp>
      <p:sp>
        <p:nvSpPr>
          <p:cNvPr id="7" name="TextBox 5">
            <a:extLst>
              <a:ext uri="{FF2B5EF4-FFF2-40B4-BE49-F238E27FC236}">
                <a16:creationId xmlns:a16="http://schemas.microsoft.com/office/drawing/2014/main" id="{3CC10410-66BE-471E-6B69-384162650BA4}"/>
              </a:ext>
            </a:extLst>
          </p:cNvPr>
          <p:cNvSpPr txBox="1"/>
          <p:nvPr/>
        </p:nvSpPr>
        <p:spPr>
          <a:xfrm>
            <a:off x="7674743" y="600222"/>
            <a:ext cx="2916635" cy="223587"/>
          </a:xfrm>
          <a:prstGeom prst="rect">
            <a:avLst/>
          </a:prstGeom>
        </p:spPr>
        <p:txBody>
          <a:bodyPr lIns="0" tIns="0" rIns="0" bIns="0" rtlCol="0" anchor="t">
            <a:spAutoFit/>
          </a:bodyPr>
          <a:lstStyle/>
          <a:p>
            <a:pPr algn="ctr">
              <a:lnSpc>
                <a:spcPts val="1867"/>
              </a:lnSpc>
            </a:pPr>
            <a:r>
              <a:rPr lang="en-US" sz="1400" dirty="0"/>
              <a:t>22 sensors (94 cm)</a:t>
            </a:r>
          </a:p>
        </p:txBody>
      </p:sp>
      <p:sp>
        <p:nvSpPr>
          <p:cNvPr id="8" name="TextBox 5">
            <a:extLst>
              <a:ext uri="{FF2B5EF4-FFF2-40B4-BE49-F238E27FC236}">
                <a16:creationId xmlns:a16="http://schemas.microsoft.com/office/drawing/2014/main" id="{032E6F51-8D25-CC71-80A3-95345EB70D0A}"/>
              </a:ext>
            </a:extLst>
          </p:cNvPr>
          <p:cNvSpPr txBox="1"/>
          <p:nvPr/>
        </p:nvSpPr>
        <p:spPr>
          <a:xfrm>
            <a:off x="10135979" y="3405626"/>
            <a:ext cx="2916635" cy="467244"/>
          </a:xfrm>
          <a:prstGeom prst="rect">
            <a:avLst/>
          </a:prstGeom>
        </p:spPr>
        <p:txBody>
          <a:bodyPr lIns="0" tIns="0" rIns="0" bIns="0" rtlCol="0" anchor="t">
            <a:spAutoFit/>
          </a:bodyPr>
          <a:lstStyle/>
          <a:p>
            <a:pPr algn="ctr">
              <a:lnSpc>
                <a:spcPts val="1867"/>
              </a:lnSpc>
            </a:pPr>
            <a:r>
              <a:rPr lang="en-US" sz="1400" dirty="0"/>
              <a:t>48 sensors </a:t>
            </a:r>
          </a:p>
          <a:p>
            <a:pPr algn="ctr">
              <a:lnSpc>
                <a:spcPts val="1867"/>
              </a:lnSpc>
            </a:pPr>
            <a:r>
              <a:rPr lang="en-US" sz="1400" dirty="0"/>
              <a:t>(192 cm)</a:t>
            </a:r>
          </a:p>
        </p:txBody>
      </p:sp>
      <p:sp>
        <p:nvSpPr>
          <p:cNvPr id="9" name="TextBox 5">
            <a:extLst>
              <a:ext uri="{FF2B5EF4-FFF2-40B4-BE49-F238E27FC236}">
                <a16:creationId xmlns:a16="http://schemas.microsoft.com/office/drawing/2014/main" id="{FBC40D93-3B29-7816-F882-80AA9700ACC9}"/>
              </a:ext>
            </a:extLst>
          </p:cNvPr>
          <p:cNvSpPr txBox="1"/>
          <p:nvPr/>
        </p:nvSpPr>
        <p:spPr>
          <a:xfrm>
            <a:off x="8194582" y="6313168"/>
            <a:ext cx="2327683" cy="223587"/>
          </a:xfrm>
          <a:prstGeom prst="rect">
            <a:avLst/>
          </a:prstGeom>
        </p:spPr>
        <p:txBody>
          <a:bodyPr wrap="square" lIns="0" tIns="0" rIns="0" bIns="0" rtlCol="0" anchor="t">
            <a:spAutoFit/>
          </a:bodyPr>
          <a:lstStyle/>
          <a:p>
            <a:pPr algn="ctr">
              <a:lnSpc>
                <a:spcPts val="1867"/>
              </a:lnSpc>
            </a:pPr>
            <a:r>
              <a:rPr lang="en-US" sz="1400" dirty="0">
                <a:solidFill>
                  <a:srgbClr val="000000"/>
                </a:solidFill>
              </a:rPr>
              <a:t>Pressure on the SensingTex</a:t>
            </a:r>
          </a:p>
        </p:txBody>
      </p:sp>
      <p:sp>
        <p:nvSpPr>
          <p:cNvPr id="27" name="CasellaDiTesto 26">
            <a:extLst>
              <a:ext uri="{FF2B5EF4-FFF2-40B4-BE49-F238E27FC236}">
                <a16:creationId xmlns:a16="http://schemas.microsoft.com/office/drawing/2014/main" id="{CC9C1B7A-C5CC-7999-6456-D08D14F35201}"/>
              </a:ext>
            </a:extLst>
          </p:cNvPr>
          <p:cNvSpPr txBox="1"/>
          <p:nvPr/>
        </p:nvSpPr>
        <p:spPr>
          <a:xfrm>
            <a:off x="581877" y="6076398"/>
            <a:ext cx="6502996" cy="315920"/>
          </a:xfrm>
          <a:prstGeom prst="rect">
            <a:avLst/>
          </a:prstGeom>
          <a:noFill/>
        </p:spPr>
        <p:txBody>
          <a:bodyPr wrap="square">
            <a:spAutoFit/>
          </a:bodyPr>
          <a:lstStyle/>
          <a:p>
            <a:pPr algn="ctr">
              <a:lnSpc>
                <a:spcPts val="1867"/>
              </a:lnSpc>
            </a:pPr>
            <a:r>
              <a:rPr lang="en-GB" sz="1400" dirty="0"/>
              <a:t>Sensor Area Density </a:t>
            </a:r>
            <a:r>
              <a:rPr lang="it-IT" sz="1400" i="0" u="none" strike="noStrike" dirty="0">
                <a:effectLst/>
              </a:rPr>
              <a:t>≈</a:t>
            </a:r>
            <a:r>
              <a:rPr lang="it-IT" sz="1400" b="1" i="0" u="none" strike="noStrike" dirty="0">
                <a:effectLst/>
              </a:rPr>
              <a:t> </a:t>
            </a:r>
            <a:r>
              <a:rPr lang="en-GB" sz="1400" dirty="0"/>
              <a:t>4 sensors per 10 cm</a:t>
            </a:r>
            <a:r>
              <a:rPr lang="en-GB" sz="1400" baseline="30000" dirty="0"/>
              <a:t>2</a:t>
            </a:r>
            <a:endParaRPr lang="en-GB" sz="1400" dirty="0">
              <a:effectLst/>
            </a:endParaRPr>
          </a:p>
        </p:txBody>
      </p:sp>
      <p:pic>
        <p:nvPicPr>
          <p:cNvPr id="2" name="Picture Placeholder 8">
            <a:extLst>
              <a:ext uri="{FF2B5EF4-FFF2-40B4-BE49-F238E27FC236}">
                <a16:creationId xmlns:a16="http://schemas.microsoft.com/office/drawing/2014/main" id="{4B3E4724-B5D1-1C7D-627E-5366EDEC30CE}"/>
              </a:ext>
            </a:extLst>
          </p:cNvPr>
          <p:cNvPicPr>
            <a:picLocks noChangeAspect="1"/>
          </p:cNvPicPr>
          <p:nvPr/>
        </p:nvPicPr>
        <p:blipFill rotWithShape="1">
          <a:blip r:embed="rId5">
            <a:extLst>
              <a:ext uri="{28A0092B-C50C-407E-A947-70E740481C1C}">
                <a14:useLocalDpi xmlns:a14="http://schemas.microsoft.com/office/drawing/2010/main" val="0"/>
              </a:ext>
            </a:extLst>
          </a:blip>
          <a:srcRect l="10027" r="5143" b="4885"/>
          <a:stretch/>
        </p:blipFill>
        <p:spPr>
          <a:xfrm>
            <a:off x="1388989" y="1248823"/>
            <a:ext cx="5040000" cy="4860000"/>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38BED54A-CD9F-89FD-D1AA-812FAA6355D5}"/>
              </a:ext>
            </a:extLst>
          </p:cNvPr>
          <p:cNvPicPr>
            <a:picLocks noChangeAspect="1"/>
          </p:cNvPicPr>
          <p:nvPr/>
        </p:nvPicPr>
        <p:blipFill rotWithShape="1">
          <a:blip r:embed="rId6">
            <a:extLst>
              <a:ext uri="{28A0092B-C50C-407E-A947-70E740481C1C}">
                <a14:useLocalDpi xmlns:a14="http://schemas.microsoft.com/office/drawing/2010/main" val="0"/>
              </a:ext>
            </a:extLst>
          </a:blip>
          <a:srcRect l="12279" t="6257" r="8443" b="10456"/>
          <a:stretch/>
        </p:blipFill>
        <p:spPr>
          <a:xfrm>
            <a:off x="7912702" y="888525"/>
            <a:ext cx="3061733" cy="5376756"/>
          </a:xfrm>
          <a:prstGeom prst="rect">
            <a:avLst/>
          </a:prstGeom>
        </p:spPr>
      </p:pic>
      <p:cxnSp>
        <p:nvCxnSpPr>
          <p:cNvPr id="4" name="Connettore 2 3">
            <a:extLst>
              <a:ext uri="{FF2B5EF4-FFF2-40B4-BE49-F238E27FC236}">
                <a16:creationId xmlns:a16="http://schemas.microsoft.com/office/drawing/2014/main" id="{6F6566AF-C384-D3C5-7FF4-691D31546D8B}"/>
              </a:ext>
            </a:extLst>
          </p:cNvPr>
          <p:cNvCxnSpPr>
            <a:cxnSpLocks/>
          </p:cNvCxnSpPr>
          <p:nvPr/>
        </p:nvCxnSpPr>
        <p:spPr>
          <a:xfrm>
            <a:off x="7653533" y="888525"/>
            <a:ext cx="2990083"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6" name="Connettore 2 5">
            <a:extLst>
              <a:ext uri="{FF2B5EF4-FFF2-40B4-BE49-F238E27FC236}">
                <a16:creationId xmlns:a16="http://schemas.microsoft.com/office/drawing/2014/main" id="{AA8EAC35-5DF2-F3C6-9828-AA6DE104B8C4}"/>
              </a:ext>
            </a:extLst>
          </p:cNvPr>
          <p:cNvCxnSpPr>
            <a:cxnSpLocks/>
          </p:cNvCxnSpPr>
          <p:nvPr/>
        </p:nvCxnSpPr>
        <p:spPr>
          <a:xfrm>
            <a:off x="11021215" y="951075"/>
            <a:ext cx="0" cy="531420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16" name="Screen Recording 2023-02-21 at 13.10.28">
            <a:hlinkClick r:id="" action="ppaction://media"/>
            <a:extLst>
              <a:ext uri="{FF2B5EF4-FFF2-40B4-BE49-F238E27FC236}">
                <a16:creationId xmlns:a16="http://schemas.microsoft.com/office/drawing/2014/main" id="{A30A69D1-2E39-775F-A285-545D320FE29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653533" y="936413"/>
            <a:ext cx="3308824" cy="5355608"/>
          </a:xfrm>
          <a:prstGeom prst="rect">
            <a:avLst/>
          </a:prstGeom>
        </p:spPr>
      </p:pic>
    </p:spTree>
    <p:extLst>
      <p:ext uri="{BB962C8B-B14F-4D97-AF65-F5344CB8AC3E}">
        <p14:creationId xmlns:p14="http://schemas.microsoft.com/office/powerpoint/2010/main" val="30808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4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theme/theme1.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xtern">
      <a:srgbClr val="1F407A"/>
    </a:custClr>
    <a:custClr name="Intern">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Presentation1" id="{FA077278-A003-4CAA-8E2A-849D113FBA4C}" vid="{CE1BCB5F-4387-4225-AA4A-E571E59DDA75}"/>
    </a:ext>
  </a:extLst>
</a:theme>
</file>

<file path=ppt/theme/theme2.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xtern">
      <a:srgbClr val="1F407A"/>
    </a:custClr>
    <a:custClr name="Intern">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ETH Zürich</Template>
  <TotalTime>15129</TotalTime>
  <Words>2963</Words>
  <Application>Microsoft Macintosh PowerPoint</Application>
  <PresentationFormat>Widescreen</PresentationFormat>
  <Paragraphs>452</Paragraphs>
  <Slides>39</Slides>
  <Notes>28</Notes>
  <HiddenSlides>2</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Arialle</vt:lpstr>
      <vt:lpstr>BlinkMacSystemFont</vt:lpstr>
      <vt:lpstr>Cambria Math</vt:lpstr>
      <vt:lpstr>Georgia</vt:lpstr>
      <vt:lpstr>Roboto</vt:lpstr>
      <vt:lpstr>source-serif-pro</vt:lpstr>
      <vt:lpstr>Symbol</vt:lpstr>
      <vt:lpstr>ETH Zürich</vt:lpstr>
      <vt:lpstr>PowerPoint Presentation</vt:lpstr>
      <vt:lpstr>Overview</vt:lpstr>
      <vt:lpstr>Introduction: Why?</vt:lpstr>
      <vt:lpstr>Introduction: Definition of a Breath[1][2] </vt:lpstr>
      <vt:lpstr>Introduction: Our Gold Standard</vt:lpstr>
      <vt:lpstr>Introduction: Unobtrusive Approach</vt:lpstr>
      <vt:lpstr>Introduction: Requirements</vt:lpstr>
      <vt:lpstr>Introduction: Our instrument</vt:lpstr>
      <vt:lpstr>Introduction: SensingTex</vt:lpstr>
      <vt:lpstr> Introduction: Signal from the mattress</vt:lpstr>
      <vt:lpstr>Introduction</vt:lpstr>
      <vt:lpstr>Overview</vt:lpstr>
      <vt:lpstr>Data collection</vt:lpstr>
      <vt:lpstr>Data collection: Stationary bed</vt:lpstr>
      <vt:lpstr>Data collection: Somnomat</vt:lpstr>
      <vt:lpstr>Data collection: Ground Truth</vt:lpstr>
      <vt:lpstr>Overview</vt:lpstr>
      <vt:lpstr> Data Analysis: Pre-processing of the data</vt:lpstr>
      <vt:lpstr> Data Analysis: Confidence Metrics</vt:lpstr>
      <vt:lpstr> Data Analysis: Confidence Metrics</vt:lpstr>
      <vt:lpstr> Data Analysis: Confidence Metrics</vt:lpstr>
      <vt:lpstr> Data Analysis: Confidence Metrics</vt:lpstr>
      <vt:lpstr> Data Analysis: Confidence Metrics</vt:lpstr>
      <vt:lpstr>Data Analysis: Wavelet</vt:lpstr>
      <vt:lpstr>Data Analysis: Wavelet</vt:lpstr>
      <vt:lpstr>Data Analysis: Savitz-Golay filter</vt:lpstr>
      <vt:lpstr>Data Analysis: Savitz-Golay filter </vt:lpstr>
      <vt:lpstr>Confidence Metrics applied to filtered signal </vt:lpstr>
      <vt:lpstr>Confidence Metrics applied to filtered signal </vt:lpstr>
      <vt:lpstr>Overview</vt:lpstr>
      <vt:lpstr> Result: Evaluation Metrics</vt:lpstr>
      <vt:lpstr> Result: Evaluation Metrics</vt:lpstr>
      <vt:lpstr> Result: Stationary bed</vt:lpstr>
      <vt:lpstr> Result: Somnomat</vt:lpstr>
      <vt:lpstr>Overview</vt:lpstr>
      <vt:lpstr> Conclusion and Future Research</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Sarteschi  Artemisia</dc:creator>
  <cp:lastModifiedBy>Sarteschi  Artemisia</cp:lastModifiedBy>
  <cp:revision>30</cp:revision>
  <dcterms:created xsi:type="dcterms:W3CDTF">2023-02-17T13:44:28Z</dcterms:created>
  <dcterms:modified xsi:type="dcterms:W3CDTF">2023-03-11T15:41:19Z</dcterms:modified>
</cp:coreProperties>
</file>